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7" r:id="rId2"/>
    <p:sldId id="293" r:id="rId3"/>
    <p:sldId id="320" r:id="rId4"/>
    <p:sldId id="321" r:id="rId5"/>
    <p:sldId id="322" r:id="rId6"/>
    <p:sldId id="294" r:id="rId7"/>
    <p:sldId id="323" r:id="rId8"/>
    <p:sldId id="316" r:id="rId9"/>
    <p:sldId id="333" r:id="rId10"/>
    <p:sldId id="324" r:id="rId11"/>
    <p:sldId id="317" r:id="rId12"/>
    <p:sldId id="306" r:id="rId13"/>
    <p:sldId id="326" r:id="rId14"/>
    <p:sldId id="325" r:id="rId15"/>
    <p:sldId id="328" r:id="rId16"/>
    <p:sldId id="327" r:id="rId17"/>
    <p:sldId id="334" r:id="rId18"/>
    <p:sldId id="279" r:id="rId19"/>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9966"/>
    <a:srgbClr val="008080"/>
    <a:srgbClr val="0066CC"/>
    <a:srgbClr val="006699"/>
    <a:srgbClr val="0099CC"/>
    <a:srgbClr val="969696"/>
    <a:srgbClr val="DDDDDD"/>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70" d="100"/>
          <a:sy n="70" d="100"/>
        </p:scale>
        <p:origin x="-1572" y="-5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E97EEAB6-50C5-4DCA-8F3B-98F55FEC4EB3}" type="datetimeFigureOut">
              <a:rPr lang="zh-CN" altLang="en-US"/>
              <a:pPr>
                <a:defRPr/>
              </a:pPr>
              <a:t>2016-6-20</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FCD2EFF7-F055-4CAD-8532-2EDC446768F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组合 6"/>
          <p:cNvGrpSpPr>
            <a:grpSpLocks/>
          </p:cNvGrpSpPr>
          <p:nvPr userDrawn="1"/>
        </p:nvGrpSpPr>
        <p:grpSpPr bwMode="auto">
          <a:xfrm>
            <a:off x="0" y="0"/>
            <a:ext cx="9144000" cy="981075"/>
            <a:chOff x="0" y="0"/>
            <a:chExt cx="9144000" cy="980728"/>
          </a:xfrm>
        </p:grpSpPr>
        <p:pic>
          <p:nvPicPr>
            <p:cNvPr id="5" name="Picture 7"/>
            <p:cNvPicPr>
              <a:picLocks noChangeAspect="1" noChangeArrowheads="1"/>
            </p:cNvPicPr>
            <p:nvPr/>
          </p:nvPicPr>
          <p:blipFill>
            <a:blip r:embed="rId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6" name="Picture 7"/>
            <p:cNvPicPr>
              <a:picLocks noChangeAspect="1" noChangeArrowheads="1"/>
            </p:cNvPicPr>
            <p:nvPr/>
          </p:nvPicPr>
          <p:blipFill>
            <a:blip r:embed="rId2" cstate="print"/>
            <a:srcRect r="27164" b="84908"/>
            <a:stretch>
              <a:fillRect/>
            </a:stretch>
          </p:blipFill>
          <p:spPr bwMode="auto">
            <a:xfrm>
              <a:off x="0" y="0"/>
              <a:ext cx="6660232" cy="908720"/>
            </a:xfrm>
            <a:prstGeom prst="rect">
              <a:avLst/>
            </a:prstGeom>
            <a:noFill/>
            <a:ln w="9525">
              <a:noFill/>
              <a:miter lim="800000"/>
              <a:headEnd/>
              <a:tailEnd/>
            </a:ln>
          </p:spPr>
        </p:pic>
        <p:sp>
          <p:nvSpPr>
            <p:cNvPr id="7"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8"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FAB7F949-2089-4A69-9FF2-8A5F35B80882}"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9" name="日期占位符 3"/>
          <p:cNvSpPr>
            <a:spLocks noGrp="1"/>
          </p:cNvSpPr>
          <p:nvPr>
            <p:ph type="dt" sz="half" idx="10"/>
          </p:nvPr>
        </p:nvSpPr>
        <p:spPr>
          <a:xfrm>
            <a:off x="468313" y="6492875"/>
            <a:ext cx="2133600" cy="365125"/>
          </a:xfrm>
        </p:spPr>
        <p:txBody>
          <a:bodyPr/>
          <a:lstStyle>
            <a:lvl1pPr>
              <a:defRPr/>
            </a:lvl1pPr>
          </a:lstStyle>
          <a:p>
            <a:pPr>
              <a:defRPr/>
            </a:pPr>
            <a:fld id="{27202CB7-8CF1-400A-8B6A-62832699E361}" type="datetimeFigureOut">
              <a:rPr lang="zh-CN" altLang="en-US"/>
              <a:pPr>
                <a:defRPr/>
              </a:pPr>
              <a:t>2016-6-20</a:t>
            </a:fld>
            <a:endParaRPr lang="zh-CN" altLang="en-US"/>
          </a:p>
        </p:txBody>
      </p:sp>
      <p:sp>
        <p:nvSpPr>
          <p:cNvPr id="10" name="页脚占位符 4"/>
          <p:cNvSpPr>
            <a:spLocks noGrp="1"/>
          </p:cNvSpPr>
          <p:nvPr>
            <p:ph type="ftr" sz="quarter" idx="11"/>
          </p:nvPr>
        </p:nvSpPr>
        <p:spPr/>
        <p:txBody>
          <a:bodyPr/>
          <a:lstStyle>
            <a:lvl1pPr>
              <a:defRPr/>
            </a:lvl1pPr>
          </a:lstStyle>
          <a:p>
            <a:pPr>
              <a:defRPr/>
            </a:pPr>
            <a:endParaRPr lang="zh-CN" altLang="en-US"/>
          </a:p>
        </p:txBody>
      </p:sp>
      <p:sp>
        <p:nvSpPr>
          <p:cNvPr id="11" name="灯片编号占位符 5"/>
          <p:cNvSpPr>
            <a:spLocks noGrp="1"/>
          </p:cNvSpPr>
          <p:nvPr>
            <p:ph type="sldNum" sz="quarter" idx="12"/>
          </p:nvPr>
        </p:nvSpPr>
        <p:spPr/>
        <p:txBody>
          <a:bodyPr/>
          <a:lstStyle>
            <a:lvl1pPr>
              <a:defRPr/>
            </a:lvl1pPr>
          </a:lstStyle>
          <a:p>
            <a:pPr>
              <a:defRPr/>
            </a:pPr>
            <a:fld id="{4DF14393-BE3C-4152-8470-2FC299ABF8D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180130C-E47E-47C4-A385-8B34A0B99666}" type="datetimeFigureOut">
              <a:rPr lang="zh-CN" altLang="en-US"/>
              <a:pPr>
                <a:defRPr/>
              </a:pPr>
              <a:t>2016-6-20</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1CBE3DB-46D3-4A2D-A578-A20772A34C08}"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9DABCD5-FC3D-4C00-8CC1-4594407F89E7}" type="datetimeFigureOut">
              <a:rPr lang="zh-CN" altLang="en-US"/>
              <a:pPr>
                <a:defRPr/>
              </a:pPr>
              <a:t>2016-6-20</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5A2AC97-59E8-4904-B0DC-DF7B23C6406C}"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pPr>
              <a:defRPr/>
            </a:pPr>
            <a:fld id="{D5886B3B-8D8E-4594-BE2F-75624A1CF8DA}" type="datetimeFigureOut">
              <a:rPr lang="zh-CN" altLang="en-US"/>
              <a:pPr>
                <a:defRPr/>
              </a:pPr>
              <a:t>2016-6-20</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EE433E62-2CC1-4002-9B91-C87705992745}"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pPr>
              <a:defRPr/>
            </a:pPr>
            <a:fld id="{E75B4A9C-18BC-499A-815C-64B2582E2A8B}" type="datetimeFigureOut">
              <a:rPr lang="zh-CN" altLang="en-US"/>
              <a:pPr>
                <a:defRPr/>
              </a:pPr>
              <a:t>2016-6-20</a:t>
            </a:fld>
            <a:endParaRPr lang="zh-CN" altLang="en-US"/>
          </a:p>
        </p:txBody>
      </p:sp>
      <p:sp>
        <p:nvSpPr>
          <p:cNvPr id="8" name="页脚占位符 7"/>
          <p:cNvSpPr>
            <a:spLocks noGrp="1"/>
          </p:cNvSpPr>
          <p:nvPr>
            <p:ph type="ftr" sz="quarter" idx="11"/>
          </p:nvPr>
        </p:nvSpPr>
        <p:spPr/>
        <p:txBody>
          <a:bodyPr/>
          <a:lstStyle>
            <a:lvl1pPr>
              <a:defRPr/>
            </a:lvl1pPr>
          </a:lstStyle>
          <a:p>
            <a:pPr>
              <a:defRPr/>
            </a:pPr>
            <a:endParaRPr lang="zh-CN" altLang="en-US"/>
          </a:p>
        </p:txBody>
      </p:sp>
      <p:sp>
        <p:nvSpPr>
          <p:cNvPr id="9" name="灯片编号占位符 8"/>
          <p:cNvSpPr>
            <a:spLocks noGrp="1"/>
          </p:cNvSpPr>
          <p:nvPr>
            <p:ph type="sldNum" sz="quarter" idx="12"/>
          </p:nvPr>
        </p:nvSpPr>
        <p:spPr/>
        <p:txBody>
          <a:bodyPr/>
          <a:lstStyle>
            <a:lvl1pPr>
              <a:defRPr/>
            </a:lvl1pPr>
          </a:lstStyle>
          <a:p>
            <a:pPr>
              <a:defRPr/>
            </a:pPr>
            <a:fld id="{1B00839D-FAD4-4764-8FEF-102ED6EA978B}"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fld id="{546107B3-A732-4DC3-83BA-3C3132EBEC2C}" type="datetimeFigureOut">
              <a:rPr lang="zh-CN" altLang="en-US"/>
              <a:pPr>
                <a:defRPr/>
              </a:pPr>
              <a:t>2016-6-20</a:t>
            </a:fld>
            <a:endParaRPr lang="zh-CN" altLang="en-US"/>
          </a:p>
        </p:txBody>
      </p:sp>
      <p:sp>
        <p:nvSpPr>
          <p:cNvPr id="4" name="页脚占位符 3"/>
          <p:cNvSpPr>
            <a:spLocks noGrp="1"/>
          </p:cNvSpPr>
          <p:nvPr>
            <p:ph type="ftr" sz="quarter" idx="11"/>
          </p:nvPr>
        </p:nvSpPr>
        <p:spPr/>
        <p:txBody>
          <a:bodyPr/>
          <a:lstStyle>
            <a:lvl1pPr>
              <a:defRPr/>
            </a:lvl1pPr>
          </a:lstStyle>
          <a:p>
            <a:pPr>
              <a:defRPr/>
            </a:pPr>
            <a:endParaRPr lang="zh-CN" altLang="en-US"/>
          </a:p>
        </p:txBody>
      </p:sp>
      <p:sp>
        <p:nvSpPr>
          <p:cNvPr id="5" name="灯片编号占位符 4"/>
          <p:cNvSpPr>
            <a:spLocks noGrp="1"/>
          </p:cNvSpPr>
          <p:nvPr>
            <p:ph type="sldNum" sz="quarter" idx="12"/>
          </p:nvPr>
        </p:nvSpPr>
        <p:spPr/>
        <p:txBody>
          <a:bodyPr/>
          <a:lstStyle>
            <a:lvl1pPr>
              <a:defRPr/>
            </a:lvl1pPr>
          </a:lstStyle>
          <a:p>
            <a:pPr>
              <a:defRPr/>
            </a:pPr>
            <a:fld id="{A79950A6-A74A-45B1-81A9-983AC989FDC7}"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fld id="{E58032FE-1A80-427F-A75A-B4C0BE5F0D8B}" type="datetimeFigureOut">
              <a:rPr lang="zh-CN" altLang="en-US"/>
              <a:pPr>
                <a:defRPr/>
              </a:pPr>
              <a:t>2016-6-20</a:t>
            </a:fld>
            <a:endParaRPr lang="zh-CN" altLang="en-US"/>
          </a:p>
        </p:txBody>
      </p:sp>
      <p:sp>
        <p:nvSpPr>
          <p:cNvPr id="3" name="页脚占位符 2"/>
          <p:cNvSpPr>
            <a:spLocks noGrp="1"/>
          </p:cNvSpPr>
          <p:nvPr>
            <p:ph type="ftr" sz="quarter" idx="11"/>
          </p:nvPr>
        </p:nvSpPr>
        <p:spPr/>
        <p:txBody>
          <a:bodyPr/>
          <a:lstStyle>
            <a:lvl1pPr>
              <a:defRPr/>
            </a:lvl1pPr>
          </a:lstStyle>
          <a:p>
            <a:pPr>
              <a:defRPr/>
            </a:pPr>
            <a:endParaRPr lang="zh-CN" altLang="en-US"/>
          </a:p>
        </p:txBody>
      </p:sp>
      <p:sp>
        <p:nvSpPr>
          <p:cNvPr id="4" name="灯片编号占位符 3"/>
          <p:cNvSpPr>
            <a:spLocks noGrp="1"/>
          </p:cNvSpPr>
          <p:nvPr>
            <p:ph type="sldNum" sz="quarter" idx="12"/>
          </p:nvPr>
        </p:nvSpPr>
        <p:spPr/>
        <p:txBody>
          <a:bodyPr/>
          <a:lstStyle>
            <a:lvl1pPr>
              <a:defRPr/>
            </a:lvl1pPr>
          </a:lstStyle>
          <a:p>
            <a:pPr>
              <a:defRPr/>
            </a:pPr>
            <a:fld id="{60196FAA-D292-4703-A649-D8ACAFB71254}"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0E102199-A8B8-42F0-9543-7CC5963917F5}" type="datetimeFigureOut">
              <a:rPr lang="zh-CN" altLang="en-US"/>
              <a:pPr>
                <a:defRPr/>
              </a:pPr>
              <a:t>2016-6-20</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A7FFBAF5-B9ED-4DBB-A863-39F077AA6883}"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FEB0ED00-93C3-40C8-A26E-716F3864A8A2}" type="datetimeFigureOut">
              <a:rPr lang="zh-CN" altLang="en-US"/>
              <a:pPr>
                <a:defRPr/>
              </a:pPr>
              <a:t>2016-6-20</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96C1D79B-65A1-4C88-A105-4B46652EF742}"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59130180-4091-4CBF-BA8E-9336FB970EBD}" type="datetimeFigureOut">
              <a:rPr lang="zh-CN" altLang="en-US"/>
              <a:pPr>
                <a:defRPr/>
              </a:pPr>
              <a:t>2016-6-20</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A56205C-ACCE-47B8-98B4-20176932D19B}"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3000">
              <a:schemeClr val="bg1"/>
            </a:gs>
            <a:gs pos="63000">
              <a:schemeClr val="bg1">
                <a:lumMod val="95000"/>
              </a:schemeClr>
            </a:gs>
            <a:gs pos="100000">
              <a:schemeClr val="bg1">
                <a:lumMod val="85000"/>
              </a:schemeClr>
            </a:gs>
            <a:gs pos="100000">
              <a:srgbClr val="FFEBFA"/>
            </a:gs>
          </a:gsLst>
          <a:lin ang="5400000" scaled="1"/>
          <a:tileRect/>
        </a:gradFill>
        <a:effectLst/>
      </p:bgPr>
    </p:bg>
    <p:spTree>
      <p:nvGrpSpPr>
        <p:cNvPr id="1" name=""/>
        <p:cNvGrpSpPr/>
        <p:nvPr/>
      </p:nvGrpSpPr>
      <p:grpSpPr>
        <a:xfrm>
          <a:off x="0" y="0"/>
          <a:ext cx="0" cy="0"/>
          <a:chOff x="0" y="0"/>
          <a:chExt cx="0" cy="0"/>
        </a:xfrm>
      </p:grpSpPr>
      <p:grpSp>
        <p:nvGrpSpPr>
          <p:cNvPr id="1026" name="组合 6"/>
          <p:cNvGrpSpPr>
            <a:grpSpLocks/>
          </p:cNvGrpSpPr>
          <p:nvPr userDrawn="1"/>
        </p:nvGrpSpPr>
        <p:grpSpPr bwMode="auto">
          <a:xfrm>
            <a:off x="0" y="0"/>
            <a:ext cx="9144000" cy="981075"/>
            <a:chOff x="0" y="0"/>
            <a:chExt cx="9144000" cy="980728"/>
          </a:xfrm>
        </p:grpSpPr>
        <p:pic>
          <p:nvPicPr>
            <p:cNvPr id="1034" name="Picture 7"/>
            <p:cNvPicPr>
              <a:picLocks noChangeAspect="1" noChangeArrowheads="1"/>
            </p:cNvPicPr>
            <p:nvPr/>
          </p:nvPicPr>
          <p:blipFill>
            <a:blip r:embed="rId1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1035" name="Picture 7"/>
            <p:cNvPicPr>
              <a:picLocks noChangeAspect="1" noChangeArrowheads="1"/>
            </p:cNvPicPr>
            <p:nvPr/>
          </p:nvPicPr>
          <p:blipFill>
            <a:blip r:embed="rId12" cstate="print"/>
            <a:srcRect r="27164" b="84908"/>
            <a:stretch>
              <a:fillRect/>
            </a:stretch>
          </p:blipFill>
          <p:spPr bwMode="auto">
            <a:xfrm>
              <a:off x="0" y="0"/>
              <a:ext cx="6660232" cy="908720"/>
            </a:xfrm>
            <a:prstGeom prst="rect">
              <a:avLst/>
            </a:prstGeom>
            <a:noFill/>
            <a:ln w="9525">
              <a:noFill/>
              <a:miter lim="800000"/>
              <a:headEnd/>
              <a:tailEnd/>
            </a:ln>
          </p:spPr>
        </p:pic>
        <p:sp>
          <p:nvSpPr>
            <p:cNvPr id="10"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1027" name="标题占位符 1"/>
          <p:cNvSpPr>
            <a:spLocks noGrp="1"/>
          </p:cNvSpPr>
          <p:nvPr>
            <p:ph type="title"/>
          </p:nvPr>
        </p:nvSpPr>
        <p:spPr bwMode="auto">
          <a:xfrm>
            <a:off x="446088" y="66675"/>
            <a:ext cx="607060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8" name="文本占位符 2"/>
          <p:cNvSpPr>
            <a:spLocks noGrp="1"/>
          </p:cNvSpPr>
          <p:nvPr>
            <p:ph type="body" idx="1"/>
          </p:nvPr>
        </p:nvSpPr>
        <p:spPr bwMode="auto">
          <a:xfrm>
            <a:off x="457200" y="1125538"/>
            <a:ext cx="8229600" cy="49672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r>
              <a:rPr lang="en-US" altLang="zh-CN"/>
              <a:t>LOGO</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CB935242-8B4F-4D16-B5B3-0BC0AE4D0144}" type="slidenum">
              <a:rPr lang="zh-CN" altLang="en-US"/>
              <a:pPr>
                <a:defRPr/>
              </a:pPr>
              <a:t>‹#›</a:t>
            </a:fld>
            <a:endParaRPr lang="zh-CN" altLang="en-US" dirty="0"/>
          </a:p>
        </p:txBody>
      </p:sp>
      <p:sp>
        <p:nvSpPr>
          <p:cNvPr id="11"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40174ACD-A3A5-4812-8EB5-C9E7A9FDCFC7}"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pic>
        <p:nvPicPr>
          <p:cNvPr id="1033" name="Picture 1" descr="F:\2得尔达\宣传\LOGO\png\1.png"/>
          <p:cNvPicPr>
            <a:picLocks noChangeAspect="1" noChangeArrowheads="1"/>
          </p:cNvPicPr>
          <p:nvPr userDrawn="1"/>
        </p:nvPicPr>
        <p:blipFill>
          <a:blip r:embed="rId13" cstate="print"/>
          <a:srcRect/>
          <a:stretch>
            <a:fillRect/>
          </a:stretch>
        </p:blipFill>
        <p:spPr bwMode="auto">
          <a:xfrm>
            <a:off x="468313" y="6408738"/>
            <a:ext cx="2447925" cy="285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Lst>
  <p:txStyles>
    <p:titleStyle>
      <a:lvl1pPr algn="l" rtl="0" eaLnBrk="0" fontAlgn="base" hangingPunct="0">
        <a:spcBef>
          <a:spcPct val="0"/>
        </a:spcBef>
        <a:spcAft>
          <a:spcPct val="0"/>
        </a:spcAft>
        <a:defRPr sz="3200" b="1" kern="1200">
          <a:solidFill>
            <a:schemeClr val="tx1"/>
          </a:solidFill>
          <a:latin typeface="微软雅黑" pitchFamily="34" charset="-122"/>
          <a:ea typeface="微软雅黑" pitchFamily="34" charset="-122"/>
          <a:cs typeface="+mj-cs"/>
        </a:defRPr>
      </a:lvl1pPr>
      <a:lvl2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2pPr>
      <a:lvl3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3pPr>
      <a:lvl4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4pPr>
      <a:lvl5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5pPr>
      <a:lvl6pPr marL="457200" algn="l" rtl="0" fontAlgn="base">
        <a:spcBef>
          <a:spcPct val="0"/>
        </a:spcBef>
        <a:spcAft>
          <a:spcPct val="0"/>
        </a:spcAft>
        <a:defRPr sz="3200" b="1">
          <a:solidFill>
            <a:schemeClr val="tx1"/>
          </a:solidFill>
          <a:latin typeface="微软雅黑" pitchFamily="34" charset="-122"/>
          <a:ea typeface="微软雅黑" pitchFamily="34" charset="-122"/>
        </a:defRPr>
      </a:lvl6pPr>
      <a:lvl7pPr marL="914400" algn="l" rtl="0" fontAlgn="base">
        <a:spcBef>
          <a:spcPct val="0"/>
        </a:spcBef>
        <a:spcAft>
          <a:spcPct val="0"/>
        </a:spcAft>
        <a:defRPr sz="3200" b="1">
          <a:solidFill>
            <a:schemeClr val="tx1"/>
          </a:solidFill>
          <a:latin typeface="微软雅黑" pitchFamily="34" charset="-122"/>
          <a:ea typeface="微软雅黑" pitchFamily="34" charset="-122"/>
        </a:defRPr>
      </a:lvl7pPr>
      <a:lvl8pPr marL="1371600" algn="l" rtl="0" fontAlgn="base">
        <a:spcBef>
          <a:spcPct val="0"/>
        </a:spcBef>
        <a:spcAft>
          <a:spcPct val="0"/>
        </a:spcAft>
        <a:defRPr sz="3200" b="1">
          <a:solidFill>
            <a:schemeClr val="tx1"/>
          </a:solidFill>
          <a:latin typeface="微软雅黑" pitchFamily="34" charset="-122"/>
          <a:ea typeface="微软雅黑" pitchFamily="34" charset="-122"/>
        </a:defRPr>
      </a:lvl8pPr>
      <a:lvl9pPr marL="1828800" algn="l" rtl="0" fontAlgn="base">
        <a:spcBef>
          <a:spcPct val="0"/>
        </a:spcBef>
        <a:spcAft>
          <a:spcPct val="0"/>
        </a:spcAft>
        <a:defRPr sz="3200" b="1">
          <a:solidFill>
            <a:schemeClr val="tx1"/>
          </a:solidFill>
          <a:latin typeface="微软雅黑" pitchFamily="34" charset="-122"/>
          <a:ea typeface="微软雅黑" pitchFamily="34" charset="-122"/>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微软雅黑" pitchFamily="34" charset="-122"/>
          <a:ea typeface="微软雅黑" pitchFamily="34" charset="-122"/>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微软雅黑" pitchFamily="34" charset="-122"/>
          <a:ea typeface="微软雅黑" pitchFamily="34" charset="-122"/>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微软雅黑" pitchFamily="34" charset="-122"/>
          <a:ea typeface="微软雅黑" pitchFamily="34" charset="-122"/>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331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3315" name="TextBox 7"/>
          <p:cNvSpPr txBox="1">
            <a:spLocks noChangeArrowheads="1"/>
          </p:cNvSpPr>
          <p:nvPr/>
        </p:nvSpPr>
        <p:spPr bwMode="auto">
          <a:xfrm>
            <a:off x="611188" y="4029075"/>
            <a:ext cx="4824412" cy="1920875"/>
          </a:xfrm>
          <a:prstGeom prst="rect">
            <a:avLst/>
          </a:prstGeom>
          <a:noFill/>
          <a:ln w="9525">
            <a:noFill/>
            <a:miter lim="800000"/>
            <a:headEnd/>
            <a:tailEnd/>
          </a:ln>
        </p:spPr>
        <p:txBody>
          <a:bodyPr>
            <a:spAutoFit/>
          </a:bodyPr>
          <a:lstStyle/>
          <a:p>
            <a:pPr>
              <a:lnSpc>
                <a:spcPct val="150000"/>
              </a:lnSpc>
            </a:pPr>
            <a:r>
              <a:rPr lang="zh-CN" altLang="en-US" sz="4000" b="1" dirty="0" smtClean="0">
                <a:solidFill>
                  <a:srgbClr val="4D4D4D"/>
                </a:solidFill>
                <a:latin typeface="微软雅黑" pitchFamily="34" charset="-122"/>
                <a:ea typeface="微软雅黑" pitchFamily="34" charset="-122"/>
              </a:rPr>
              <a:t>新三板每周资讯</a:t>
            </a:r>
            <a:endParaRPr lang="zh-CN" altLang="en-US" sz="4000" b="1" dirty="0">
              <a:solidFill>
                <a:srgbClr val="4D4D4D"/>
              </a:solidFill>
              <a:latin typeface="微软雅黑" pitchFamily="34" charset="-122"/>
              <a:ea typeface="微软雅黑" pitchFamily="34" charset="-122"/>
            </a:endParaRPr>
          </a:p>
          <a:p>
            <a:pPr>
              <a:lnSpc>
                <a:spcPct val="150000"/>
              </a:lnSpc>
            </a:pPr>
            <a:r>
              <a:rPr lang="zh-CN" altLang="en-US" sz="2000" b="1" dirty="0">
                <a:solidFill>
                  <a:srgbClr val="4D4D4D"/>
                </a:solidFill>
                <a:latin typeface="微软雅黑" pitchFamily="34" charset="-122"/>
                <a:ea typeface="微软雅黑" pitchFamily="34" charset="-122"/>
              </a:rPr>
              <a:t>战略投资部</a:t>
            </a:r>
          </a:p>
          <a:p>
            <a:pPr>
              <a:lnSpc>
                <a:spcPct val="150000"/>
              </a:lnSpc>
            </a:pPr>
            <a:r>
              <a:rPr lang="zh-CN" altLang="en-US" sz="2000" b="1" dirty="0" smtClean="0">
                <a:solidFill>
                  <a:srgbClr val="4D4D4D"/>
                </a:solidFill>
                <a:latin typeface="微软雅黑" pitchFamily="34" charset="-122"/>
                <a:ea typeface="微软雅黑" pitchFamily="34" charset="-122"/>
              </a:rPr>
              <a:t>第十</a:t>
            </a:r>
            <a:r>
              <a:rPr lang="zh-CN" altLang="en-US" sz="2000" b="1" dirty="0" smtClean="0">
                <a:solidFill>
                  <a:srgbClr val="4D4D4D"/>
                </a:solidFill>
                <a:latin typeface="微软雅黑" pitchFamily="34" charset="-122"/>
                <a:ea typeface="微软雅黑" pitchFamily="34" charset="-122"/>
              </a:rPr>
              <a:t>二</a:t>
            </a:r>
            <a:r>
              <a:rPr lang="zh-CN" altLang="en-US" sz="2000" b="1" dirty="0" smtClean="0">
                <a:solidFill>
                  <a:srgbClr val="4D4D4D"/>
                </a:solidFill>
                <a:latin typeface="微软雅黑" pitchFamily="34" charset="-122"/>
                <a:ea typeface="微软雅黑" pitchFamily="34" charset="-122"/>
              </a:rPr>
              <a:t>期</a:t>
            </a:r>
            <a:endParaRPr lang="zh-CN" altLang="en-US" sz="2000" b="1" dirty="0">
              <a:solidFill>
                <a:srgbClr val="4D4D4D"/>
              </a:solidFill>
              <a:latin typeface="微软雅黑" pitchFamily="34" charset="-122"/>
              <a:ea typeface="微软雅黑" pitchFamily="34" charset="-122"/>
            </a:endParaRPr>
          </a:p>
        </p:txBody>
      </p:sp>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318" name="直接连接符 12"/>
          <p:cNvCxnSpPr>
            <a:cxnSpLocks noChangeShapeType="1"/>
          </p:cNvCxnSpPr>
          <p:nvPr/>
        </p:nvCxnSpPr>
        <p:spPr bwMode="auto">
          <a:xfrm>
            <a:off x="684213" y="5013325"/>
            <a:ext cx="4679950" cy="0"/>
          </a:xfrm>
          <a:prstGeom prst="line">
            <a:avLst/>
          </a:prstGeom>
          <a:noFill/>
          <a:ln w="12700" algn="ctr">
            <a:solidFill>
              <a:srgbClr val="BFBFBF"/>
            </a:solidFill>
            <a:round/>
            <a:headEnd/>
            <a:tailEnd/>
          </a:ln>
        </p:spPr>
      </p:cxnSp>
      <p:pic>
        <p:nvPicPr>
          <p:cNvPr id="1331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79512" y="0"/>
            <a:ext cx="9144000" cy="784225"/>
          </a:xfrm>
        </p:spPr>
        <p:txBody>
          <a:bodyPr/>
          <a:lstStyle/>
          <a:p>
            <a:r>
              <a:rPr lang="en-US" altLang="zh-CN" dirty="0" smtClean="0">
                <a:solidFill>
                  <a:schemeClr val="bg1"/>
                </a:solidFill>
              </a:rPr>
              <a:t>PE</a:t>
            </a:r>
            <a:r>
              <a:rPr lang="zh-CN" altLang="en-US" dirty="0" smtClean="0">
                <a:solidFill>
                  <a:schemeClr val="bg1"/>
                </a:solidFill>
              </a:rPr>
              <a:t>新政后首家公司回应 九鼎集团称无需整改</a:t>
            </a:r>
            <a:endParaRPr lang="zh-CN" altLang="en-US" dirty="0">
              <a:solidFill>
                <a:schemeClr val="bg1"/>
              </a:solidFill>
            </a:endParaRPr>
          </a:p>
        </p:txBody>
      </p:sp>
      <p:sp>
        <p:nvSpPr>
          <p:cNvPr id="15363" name="Rectangle 55"/>
          <p:cNvSpPr>
            <a:spLocks noChangeArrowheads="1"/>
          </p:cNvSpPr>
          <p:nvPr/>
        </p:nvSpPr>
        <p:spPr bwMode="auto">
          <a:xfrm>
            <a:off x="539552" y="1243122"/>
            <a:ext cx="8208912" cy="4850174"/>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PE</a:t>
            </a:r>
            <a:r>
              <a:rPr lang="zh-CN" altLang="en-US" sz="1600" dirty="0" smtClean="0">
                <a:latin typeface="微软雅黑" pitchFamily="34" charset="-122"/>
                <a:ea typeface="微软雅黑" pitchFamily="34" charset="-122"/>
              </a:rPr>
              <a:t>新政公布以来，首家挂牌</a:t>
            </a:r>
            <a:r>
              <a:rPr lang="en-US" altLang="zh-CN" sz="1600" dirty="0" smtClean="0">
                <a:latin typeface="微软雅黑" pitchFamily="34" charset="-122"/>
                <a:ea typeface="微软雅黑" pitchFamily="34" charset="-122"/>
              </a:rPr>
              <a:t>PE</a:t>
            </a:r>
            <a:r>
              <a:rPr lang="zh-CN" altLang="en-US" sz="1600" dirty="0" smtClean="0">
                <a:latin typeface="微软雅黑" pitchFamily="34" charset="-122"/>
                <a:ea typeface="微软雅黑" pitchFamily="34" charset="-122"/>
              </a:rPr>
              <a:t>公司发布了自查报告。</a:t>
            </a:r>
          </a:p>
          <a:p>
            <a:pPr indent="457200">
              <a:lnSpc>
                <a:spcPct val="150000"/>
              </a:lnSpc>
            </a:pP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17</a:t>
            </a:r>
            <a:r>
              <a:rPr lang="zh-CN" altLang="en-US" sz="1600" dirty="0" smtClean="0">
                <a:latin typeface="微软雅黑" pitchFamily="34" charset="-122"/>
                <a:ea typeface="微软雅黑" pitchFamily="34" charset="-122"/>
              </a:rPr>
              <a:t>日晚间，九鼎集团发布了</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关于是否符合新增挂牌条件的自查报告</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，九鼎集团认为，公司内部从事私募股权投资管理的运营主体昆吾九鼎符合股转公司</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通知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中新增挂牌条件的如下第（一）、（四）、（五）、（六）、（八）的规定，无需整改。</a:t>
            </a:r>
          </a:p>
          <a:p>
            <a:pPr indent="457200">
              <a:lnSpc>
                <a:spcPct val="150000"/>
              </a:lnSpc>
            </a:pPr>
            <a:r>
              <a:rPr lang="zh-CN" altLang="en-US" sz="1600" dirty="0" smtClean="0">
                <a:latin typeface="微软雅黑" pitchFamily="34" charset="-122"/>
                <a:ea typeface="微软雅黑" pitchFamily="34" charset="-122"/>
              </a:rPr>
              <a:t>公告中详细显示，其中新增挂牌条件（一）要求，管理费收入与业绩报酬之和须占收入来源的 </a:t>
            </a:r>
            <a:r>
              <a:rPr lang="en-US" altLang="zh-CN" sz="1600" dirty="0" smtClean="0">
                <a:latin typeface="微软雅黑" pitchFamily="34" charset="-122"/>
                <a:ea typeface="微软雅黑" pitchFamily="34" charset="-122"/>
              </a:rPr>
              <a:t>80%</a:t>
            </a:r>
            <a:r>
              <a:rPr lang="zh-CN" altLang="en-US" sz="1600" dirty="0" smtClean="0">
                <a:latin typeface="微软雅黑" pitchFamily="34" charset="-122"/>
                <a:ea typeface="微软雅黑" pitchFamily="34" charset="-122"/>
              </a:rPr>
              <a:t>以上。公司公告称，昆吾九鼎最近三年管理费收入与业绩报酬之和占收入来源的比例分别</a:t>
            </a:r>
            <a:r>
              <a:rPr lang="en-US" altLang="zh-CN" sz="1600" dirty="0" smtClean="0">
                <a:latin typeface="微软雅黑" pitchFamily="34" charset="-122"/>
                <a:ea typeface="微软雅黑" pitchFamily="34" charset="-122"/>
              </a:rPr>
              <a:t>92.34%</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93.53%</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81.61%</a:t>
            </a:r>
            <a:r>
              <a:rPr lang="zh-CN" altLang="en-US" sz="1600" dirty="0" smtClean="0">
                <a:latin typeface="微软雅黑" pitchFamily="34" charset="-122"/>
                <a:ea typeface="微软雅黑" pitchFamily="34" charset="-122"/>
              </a:rPr>
              <a:t>，符合新增挂牌条件（一）。</a:t>
            </a:r>
          </a:p>
          <a:p>
            <a:pPr indent="457200">
              <a:lnSpc>
                <a:spcPct val="150000"/>
              </a:lnSpc>
            </a:pPr>
            <a:r>
              <a:rPr lang="zh-CN" altLang="en-US" sz="1600" dirty="0" smtClean="0">
                <a:latin typeface="微软雅黑" pitchFamily="34" charset="-122"/>
                <a:ea typeface="微软雅黑" pitchFamily="34" charset="-122"/>
              </a:rPr>
              <a:t>新增挂牌条件（四）要求，私募机构及其股东、董事、监事、高级管理人员最近三年不存在重大违法违规行为，不属于中国证券基金业协会“黑名单”成员，不存在“诚信类公示”列示情形。公司公告称，昆吾九鼎最近三年不存在重大违法违规行为。昆吾九鼎的唯一股东系昆吾九鼎投资控股股份有限公司，最近三年不存在重大违法违规行为。昆吾九鼎的实际控制人为五位自然人：吴刚、黄晓捷、吴强、蔡蕾、覃正宇，其最近三年不存在重大违法违规行为。</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79512" y="0"/>
            <a:ext cx="8964488" cy="784225"/>
          </a:xfrm>
        </p:spPr>
        <p:txBody>
          <a:bodyPr/>
          <a:lstStyle/>
          <a:p>
            <a:r>
              <a:rPr lang="en-US" altLang="zh-CN" dirty="0" smtClean="0">
                <a:solidFill>
                  <a:schemeClr val="bg1"/>
                </a:solidFill>
              </a:rPr>
              <a:t>PE</a:t>
            </a:r>
            <a:r>
              <a:rPr lang="zh-CN" altLang="en-US" dirty="0" smtClean="0">
                <a:solidFill>
                  <a:schemeClr val="bg1"/>
                </a:solidFill>
              </a:rPr>
              <a:t>新政后首家公司回应 九鼎集团称无需整改</a:t>
            </a:r>
            <a:endParaRPr lang="zh-CN" altLang="en-US" dirty="0">
              <a:solidFill>
                <a:schemeClr val="bg1"/>
              </a:solidFill>
            </a:endParaRPr>
          </a:p>
        </p:txBody>
      </p:sp>
      <p:sp>
        <p:nvSpPr>
          <p:cNvPr id="15363" name="Rectangle 55"/>
          <p:cNvSpPr>
            <a:spLocks noChangeArrowheads="1"/>
          </p:cNvSpPr>
          <p:nvPr/>
        </p:nvSpPr>
        <p:spPr bwMode="auto">
          <a:xfrm>
            <a:off x="467544" y="1252414"/>
            <a:ext cx="8208912" cy="4480842"/>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新增挂牌条件（五）要求，创业投资类私募机构最近 </a:t>
            </a:r>
            <a:r>
              <a:rPr lang="en-US" altLang="zh-CN" sz="1600" dirty="0" smtClean="0">
                <a:latin typeface="微软雅黑" pitchFamily="34" charset="-122"/>
                <a:ea typeface="微软雅黑" pitchFamily="34" charset="-122"/>
              </a:rPr>
              <a:t>3 </a:t>
            </a:r>
            <a:r>
              <a:rPr lang="zh-CN" altLang="en-US" sz="1600" dirty="0" smtClean="0">
                <a:latin typeface="微软雅黑" pitchFamily="34" charset="-122"/>
                <a:ea typeface="微软雅黑" pitchFamily="34" charset="-122"/>
              </a:rPr>
              <a:t>年年均实缴资产管理规模在 </a:t>
            </a:r>
            <a:r>
              <a:rPr lang="en-US" altLang="zh-CN" sz="1600" dirty="0" smtClean="0">
                <a:latin typeface="微软雅黑" pitchFamily="34" charset="-122"/>
                <a:ea typeface="微软雅黑" pitchFamily="34" charset="-122"/>
              </a:rPr>
              <a:t>20 </a:t>
            </a:r>
            <a:r>
              <a:rPr lang="zh-CN" altLang="en-US" sz="1600" dirty="0" smtClean="0">
                <a:latin typeface="微软雅黑" pitchFamily="34" charset="-122"/>
                <a:ea typeface="微软雅黑" pitchFamily="34" charset="-122"/>
              </a:rPr>
              <a:t>亿元以上，私募股权类私募机构最近 </a:t>
            </a:r>
            <a:r>
              <a:rPr lang="en-US" altLang="zh-CN" sz="1600" dirty="0" smtClean="0">
                <a:latin typeface="微软雅黑" pitchFamily="34" charset="-122"/>
                <a:ea typeface="微软雅黑" pitchFamily="34" charset="-122"/>
              </a:rPr>
              <a:t>3 </a:t>
            </a:r>
            <a:r>
              <a:rPr lang="zh-CN" altLang="en-US" sz="1600" dirty="0" smtClean="0">
                <a:latin typeface="微软雅黑" pitchFamily="34" charset="-122"/>
                <a:ea typeface="微软雅黑" pitchFamily="34" charset="-122"/>
              </a:rPr>
              <a:t>年年均实缴资产管理规模在</a:t>
            </a:r>
            <a:r>
              <a:rPr lang="en-US" altLang="zh-CN" sz="1600" dirty="0" smtClean="0">
                <a:latin typeface="微软雅黑" pitchFamily="34" charset="-122"/>
                <a:ea typeface="微软雅黑" pitchFamily="34" charset="-122"/>
              </a:rPr>
              <a:t>50</a:t>
            </a:r>
            <a:r>
              <a:rPr lang="zh-CN" altLang="en-US" sz="1600" dirty="0" smtClean="0">
                <a:latin typeface="微软雅黑" pitchFamily="34" charset="-122"/>
                <a:ea typeface="微软雅黑" pitchFamily="34" charset="-122"/>
              </a:rPr>
              <a:t>亿元以上。公司公告称，昆吾九鼎</a:t>
            </a:r>
            <a:r>
              <a:rPr lang="en-US" altLang="zh-CN" sz="1600" dirty="0" smtClean="0">
                <a:latin typeface="微软雅黑" pitchFamily="34" charset="-122"/>
                <a:ea typeface="微软雅黑" pitchFamily="34" charset="-122"/>
              </a:rPr>
              <a:t>2013</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年度实缴资产管理规模分别为：</a:t>
            </a:r>
            <a:r>
              <a:rPr lang="en-US" altLang="zh-CN" sz="1600" dirty="0" smtClean="0">
                <a:latin typeface="微软雅黑" pitchFamily="34" charset="-122"/>
                <a:ea typeface="微软雅黑" pitchFamily="34" charset="-122"/>
              </a:rPr>
              <a:t>196.72</a:t>
            </a:r>
            <a:r>
              <a:rPr lang="zh-CN" altLang="en-US" sz="1600" dirty="0" smtClean="0">
                <a:latin typeface="微软雅黑" pitchFamily="34" charset="-122"/>
                <a:ea typeface="微软雅黑" pitchFamily="34" charset="-122"/>
              </a:rPr>
              <a:t>亿元、</a:t>
            </a:r>
            <a:r>
              <a:rPr lang="en-US" altLang="zh-CN" sz="1600" dirty="0" smtClean="0">
                <a:latin typeface="微软雅黑" pitchFamily="34" charset="-122"/>
                <a:ea typeface="微软雅黑" pitchFamily="34" charset="-122"/>
              </a:rPr>
              <a:t>213.66</a:t>
            </a:r>
            <a:r>
              <a:rPr lang="zh-CN" altLang="en-US" sz="1600" dirty="0" smtClean="0">
                <a:latin typeface="微软雅黑" pitchFamily="34" charset="-122"/>
                <a:ea typeface="微软雅黑" pitchFamily="34" charset="-122"/>
              </a:rPr>
              <a:t>亿元、</a:t>
            </a:r>
            <a:r>
              <a:rPr lang="en-US" altLang="zh-CN" sz="1600" dirty="0" smtClean="0">
                <a:latin typeface="微软雅黑" pitchFamily="34" charset="-122"/>
                <a:ea typeface="微软雅黑" pitchFamily="34" charset="-122"/>
              </a:rPr>
              <a:t>290.59</a:t>
            </a:r>
            <a:r>
              <a:rPr lang="zh-CN" altLang="en-US" sz="1600" dirty="0" smtClean="0">
                <a:latin typeface="微软雅黑" pitchFamily="34" charset="-122"/>
                <a:ea typeface="微软雅黑" pitchFamily="34" charset="-122"/>
              </a:rPr>
              <a:t>亿元。</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年平均为</a:t>
            </a:r>
            <a:r>
              <a:rPr lang="en-US" altLang="zh-CN" sz="1600" dirty="0" smtClean="0">
                <a:latin typeface="微软雅黑" pitchFamily="34" charset="-122"/>
                <a:ea typeface="微软雅黑" pitchFamily="34" charset="-122"/>
              </a:rPr>
              <a:t>233.66 </a:t>
            </a:r>
            <a:r>
              <a:rPr lang="zh-CN" altLang="en-US" sz="1600" dirty="0" smtClean="0">
                <a:latin typeface="微软雅黑" pitchFamily="34" charset="-122"/>
                <a:ea typeface="微软雅黑" pitchFamily="34" charset="-122"/>
              </a:rPr>
              <a:t>亿元，大于</a:t>
            </a:r>
            <a:r>
              <a:rPr lang="en-US" altLang="zh-CN" sz="1600" dirty="0" smtClean="0">
                <a:latin typeface="微软雅黑" pitchFamily="34" charset="-122"/>
                <a:ea typeface="微软雅黑" pitchFamily="34" charset="-122"/>
              </a:rPr>
              <a:t>50</a:t>
            </a:r>
            <a:r>
              <a:rPr lang="zh-CN" altLang="en-US" sz="1600" dirty="0" smtClean="0">
                <a:latin typeface="微软雅黑" pitchFamily="34" charset="-122"/>
                <a:ea typeface="微软雅黑" pitchFamily="34" charset="-122"/>
              </a:rPr>
              <a:t>亿元，符合新增挂牌条件（五）的要求。</a:t>
            </a:r>
          </a:p>
          <a:p>
            <a:pPr indent="457200">
              <a:lnSpc>
                <a:spcPct val="150000"/>
              </a:lnSpc>
            </a:pPr>
            <a:r>
              <a:rPr lang="zh-CN" altLang="en-US" sz="1600" dirty="0" smtClean="0">
                <a:latin typeface="微软雅黑" pitchFamily="34" charset="-122"/>
                <a:ea typeface="微软雅黑" pitchFamily="34" charset="-122"/>
              </a:rPr>
              <a:t>新增挂牌条件（六）要求，已在中国证券基金业协会登记为私募基金管理机构，并合规运作、信息填报和更新及时准确。根据公司公告称，昆吾九鼎已于 </a:t>
            </a:r>
            <a:r>
              <a:rPr lang="en-US" altLang="zh-CN" sz="1600" dirty="0" smtClean="0">
                <a:latin typeface="微软雅黑" pitchFamily="34" charset="-122"/>
                <a:ea typeface="微软雅黑" pitchFamily="34" charset="-122"/>
              </a:rPr>
              <a:t>2014 </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25</a:t>
            </a:r>
            <a:r>
              <a:rPr lang="zh-CN" altLang="en-US" sz="1600" dirty="0" smtClean="0">
                <a:latin typeface="微软雅黑" pitchFamily="34" charset="-122"/>
                <a:ea typeface="微软雅黑" pitchFamily="34" charset="-122"/>
              </a:rPr>
              <a:t>日在中国证券投资基金业协会登记为私募基金管理人，符合“已在中国证券基金业协会登记为私募基金管理机构”的规定。另外，根据自查，昆吾九鼎及其作为运行中基金管理人的子公司合规运作、信息填报和更新不存在重大不及时、不准确的现象。</a:t>
            </a:r>
          </a:p>
          <a:p>
            <a:pPr indent="457200">
              <a:lnSpc>
                <a:spcPct val="150000"/>
              </a:lnSpc>
            </a:pPr>
            <a:r>
              <a:rPr lang="zh-CN" altLang="en-US" sz="1600" dirty="0" smtClean="0">
                <a:latin typeface="微软雅黑" pitchFamily="34" charset="-122"/>
                <a:ea typeface="微软雅黑" pitchFamily="34" charset="-122"/>
              </a:rPr>
              <a:t>根据九鼎集团的公告来看，公司并不存在需要整改的现象，因此，九鼎集团在</a:t>
            </a:r>
            <a:r>
              <a:rPr lang="en-US" altLang="zh-CN" sz="1600" dirty="0" smtClean="0">
                <a:latin typeface="微软雅黑" pitchFamily="34" charset="-122"/>
                <a:ea typeface="微软雅黑" pitchFamily="34" charset="-122"/>
              </a:rPr>
              <a:t>PE</a:t>
            </a:r>
            <a:r>
              <a:rPr lang="zh-CN" altLang="en-US" sz="1600" dirty="0" smtClean="0">
                <a:latin typeface="微软雅黑" pitchFamily="34" charset="-122"/>
                <a:ea typeface="微软雅黑" pitchFamily="34" charset="-122"/>
              </a:rPr>
              <a:t>新政运行之下，有望成为入选创新层的</a:t>
            </a:r>
            <a:r>
              <a:rPr lang="en-US" altLang="zh-CN" sz="1600" dirty="0" smtClean="0">
                <a:latin typeface="微软雅黑" pitchFamily="34" charset="-122"/>
                <a:ea typeface="微软雅黑" pitchFamily="34" charset="-122"/>
              </a:rPr>
              <a:t>PE</a:t>
            </a:r>
            <a:r>
              <a:rPr lang="zh-CN" altLang="en-US" sz="1600" dirty="0" smtClean="0">
                <a:latin typeface="微软雅黑" pitchFamily="34" charset="-122"/>
                <a:ea typeface="微软雅黑" pitchFamily="34" charset="-122"/>
              </a:rPr>
              <a:t>类挂牌公司。</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43346" y="44624"/>
            <a:ext cx="9053190" cy="784225"/>
          </a:xfrm>
        </p:spPr>
        <p:txBody>
          <a:bodyPr/>
          <a:lstStyle/>
          <a:p>
            <a:r>
              <a:rPr lang="zh-CN" altLang="en-US" dirty="0" smtClean="0">
                <a:solidFill>
                  <a:schemeClr val="bg1"/>
                </a:solidFill>
              </a:rPr>
              <a:t>监管趋严仍是常态持续推动结构分化</a:t>
            </a:r>
            <a:endParaRPr lang="zh-CN" altLang="en-US" dirty="0">
              <a:solidFill>
                <a:schemeClr val="bg1"/>
              </a:solidFill>
            </a:endParaRPr>
          </a:p>
        </p:txBody>
      </p:sp>
      <p:sp>
        <p:nvSpPr>
          <p:cNvPr id="15363" name="Rectangle 55"/>
          <p:cNvSpPr>
            <a:spLocks noChangeArrowheads="1"/>
          </p:cNvSpPr>
          <p:nvPr/>
        </p:nvSpPr>
        <p:spPr bwMode="auto">
          <a:xfrm>
            <a:off x="539552" y="1252414"/>
            <a:ext cx="8208912" cy="4850174"/>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监管趋严成常态，持续推动结构性分化</a:t>
            </a:r>
          </a:p>
          <a:p>
            <a:pPr indent="457200">
              <a:lnSpc>
                <a:spcPct val="150000"/>
              </a:lnSpc>
            </a:pPr>
            <a:r>
              <a:rPr lang="zh-CN" altLang="en-US" sz="1600" dirty="0" smtClean="0">
                <a:latin typeface="微软雅黑" pitchFamily="34" charset="-122"/>
                <a:ea typeface="微软雅黑" pitchFamily="34" charset="-122"/>
              </a:rPr>
              <a:t>本周股转系统发布了</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全国中小企业股份转让系统主办券商内核工作指引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试行</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，自</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日起施行，全面的监管趋严将持续成为新常态。我们认为监管是新三板制度健全的重要环节，监管趋严是制度红利加速的体现，有利于后续预期的兑现。</a:t>
            </a:r>
          </a:p>
          <a:p>
            <a:pPr indent="457200">
              <a:lnSpc>
                <a:spcPct val="150000"/>
              </a:lnSpc>
            </a:pPr>
            <a:r>
              <a:rPr lang="zh-CN" altLang="en-US" sz="1600" dirty="0" smtClean="0">
                <a:latin typeface="微软雅黑" pitchFamily="34" charset="-122"/>
                <a:ea typeface="微软雅黑" pitchFamily="34" charset="-122"/>
              </a:rPr>
              <a:t>新三板的投资策略，对于风险偏好较低的投资者，我们建议短期规避主题机会，坚守成长利剑，寻找行业景气与企业基本面共振向上的标的；对于风险偏好较高的投资者，如果要博取交易性机会，我们建议只选择创新层里面的优等生，尤其是同时满足三条标准的创新层企业，优选尚处于估值洼地的品种。</a:t>
            </a:r>
          </a:p>
          <a:p>
            <a:pPr indent="457200">
              <a:lnSpc>
                <a:spcPct val="150000"/>
              </a:lnSpc>
            </a:pPr>
            <a:r>
              <a:rPr lang="zh-CN" altLang="en-US" sz="1600" b="1" dirty="0" smtClean="0">
                <a:latin typeface="微软雅黑" pitchFamily="34" charset="-122"/>
                <a:ea typeface="微软雅黑" pitchFamily="34" charset="-122"/>
              </a:rPr>
              <a:t>分层第二周，创新层成交额占比</a:t>
            </a:r>
            <a:r>
              <a:rPr lang="en-US" altLang="zh-CN" sz="1600" b="1" dirty="0" smtClean="0">
                <a:latin typeface="微软雅黑" pitchFamily="34" charset="-122"/>
                <a:ea typeface="微软雅黑" pitchFamily="34" charset="-122"/>
              </a:rPr>
              <a:t>50%</a:t>
            </a:r>
            <a:r>
              <a:rPr lang="zh-CN" altLang="en-US" sz="1600" b="1" dirty="0" smtClean="0">
                <a:latin typeface="微软雅黑" pitchFamily="34" charset="-122"/>
                <a:ea typeface="微软雅黑" pitchFamily="34" charset="-122"/>
              </a:rPr>
              <a:t>以上</a:t>
            </a:r>
          </a:p>
          <a:p>
            <a:pPr indent="457200">
              <a:lnSpc>
                <a:spcPct val="150000"/>
              </a:lnSpc>
            </a:pPr>
            <a:r>
              <a:rPr lang="zh-CN" altLang="en-US" sz="1600" dirty="0" smtClean="0">
                <a:latin typeface="微软雅黑" pitchFamily="34" charset="-122"/>
                <a:ea typeface="微软雅黑" pitchFamily="34" charset="-122"/>
              </a:rPr>
              <a:t>本周是分层制度落地的第二周，</a:t>
            </a:r>
            <a:r>
              <a:rPr lang="en-US" altLang="zh-CN" sz="1600" dirty="0" smtClean="0">
                <a:latin typeface="微软雅黑" pitchFamily="34" charset="-122"/>
                <a:ea typeface="微软雅黑" pitchFamily="34" charset="-122"/>
              </a:rPr>
              <a:t>970</a:t>
            </a:r>
            <a:r>
              <a:rPr lang="zh-CN" altLang="en-US" sz="1600" dirty="0" smtClean="0">
                <a:latin typeface="微软雅黑" pitchFamily="34" charset="-122"/>
                <a:ea typeface="微软雅黑" pitchFamily="34" charset="-122"/>
              </a:rPr>
              <a:t>家创新层企业贡献了</a:t>
            </a:r>
            <a:r>
              <a:rPr lang="en-US" altLang="zh-CN" sz="1600" dirty="0" smtClean="0">
                <a:latin typeface="微软雅黑" pitchFamily="34" charset="-122"/>
                <a:ea typeface="微软雅黑" pitchFamily="34" charset="-122"/>
              </a:rPr>
              <a:t>10.30</a:t>
            </a:r>
            <a:r>
              <a:rPr lang="zh-CN" altLang="en-US" sz="1600" dirty="0" smtClean="0">
                <a:latin typeface="微软雅黑" pitchFamily="34" charset="-122"/>
                <a:ea typeface="微软雅黑" pitchFamily="34" charset="-122"/>
              </a:rPr>
              <a:t>亿元的成交额，占比达到</a:t>
            </a:r>
            <a:r>
              <a:rPr lang="en-US" altLang="zh-CN" sz="1600" dirty="0" smtClean="0">
                <a:latin typeface="微软雅黑" pitchFamily="34" charset="-122"/>
                <a:ea typeface="微软雅黑" pitchFamily="34" charset="-122"/>
              </a:rPr>
              <a:t>52.74%</a:t>
            </a:r>
            <a:r>
              <a:rPr lang="zh-CN" altLang="en-US" sz="1600" dirty="0" smtClean="0">
                <a:latin typeface="微软雅黑" pitchFamily="34" charset="-122"/>
                <a:ea typeface="微软雅黑" pitchFamily="34" charset="-122"/>
              </a:rPr>
              <a:t>。本周成交额超过</a:t>
            </a:r>
            <a:r>
              <a:rPr lang="en-US" altLang="zh-CN" sz="1600" dirty="0" smtClean="0">
                <a:latin typeface="微软雅黑" pitchFamily="34" charset="-122"/>
                <a:ea typeface="微软雅黑" pitchFamily="34" charset="-122"/>
              </a:rPr>
              <a:t>100</a:t>
            </a:r>
            <a:r>
              <a:rPr lang="zh-CN" altLang="en-US" sz="1600" dirty="0" smtClean="0">
                <a:latin typeface="微软雅黑" pitchFamily="34" charset="-122"/>
                <a:ea typeface="微软雅黑" pitchFamily="34" charset="-122"/>
              </a:rPr>
              <a:t>万的做市企业共</a:t>
            </a:r>
            <a:r>
              <a:rPr lang="en-US" altLang="zh-CN" sz="1600" dirty="0" smtClean="0">
                <a:latin typeface="微软雅黑" pitchFamily="34" charset="-122"/>
                <a:ea typeface="微软雅黑" pitchFamily="34" charset="-122"/>
              </a:rPr>
              <a:t>138</a:t>
            </a:r>
            <a:r>
              <a:rPr lang="zh-CN" altLang="en-US" sz="1600" dirty="0" smtClean="0">
                <a:latin typeface="微软雅黑" pitchFamily="34" charset="-122"/>
                <a:ea typeface="微软雅黑" pitchFamily="34" charset="-122"/>
              </a:rPr>
              <a:t>家，在这</a:t>
            </a:r>
            <a:r>
              <a:rPr lang="en-US" altLang="zh-CN" sz="1600" dirty="0" smtClean="0">
                <a:latin typeface="微软雅黑" pitchFamily="34" charset="-122"/>
                <a:ea typeface="微软雅黑" pitchFamily="34" charset="-122"/>
              </a:rPr>
              <a:t>138</a:t>
            </a:r>
            <a:r>
              <a:rPr lang="zh-CN" altLang="en-US" sz="1600" dirty="0" smtClean="0">
                <a:latin typeface="微软雅黑" pitchFamily="34" charset="-122"/>
                <a:ea typeface="微软雅黑" pitchFamily="34" charset="-122"/>
              </a:rPr>
              <a:t>家企业之中，涨幅超过</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的</a:t>
            </a: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家，其中创新层</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家；涨幅在</a:t>
            </a:r>
            <a:r>
              <a:rPr lang="en-US" altLang="zh-CN" sz="1600" dirty="0" smtClean="0">
                <a:latin typeface="微软雅黑" pitchFamily="34" charset="-122"/>
                <a:ea typeface="微软雅黑" pitchFamily="34" charset="-122"/>
              </a:rPr>
              <a:t>5-10%</a:t>
            </a:r>
            <a:r>
              <a:rPr lang="zh-CN" altLang="en-US" sz="1600" dirty="0" smtClean="0">
                <a:latin typeface="微软雅黑" pitchFamily="34" charset="-122"/>
                <a:ea typeface="微软雅黑" pitchFamily="34" charset="-122"/>
              </a:rPr>
              <a:t>的</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家，其中创新层</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家；涨幅在</a:t>
            </a:r>
            <a:r>
              <a:rPr lang="en-US" altLang="zh-CN" sz="1600" dirty="0" smtClean="0">
                <a:latin typeface="微软雅黑" pitchFamily="34" charset="-122"/>
                <a:ea typeface="微软雅黑" pitchFamily="34" charset="-122"/>
              </a:rPr>
              <a:t>0-5%</a:t>
            </a:r>
            <a:r>
              <a:rPr lang="zh-CN" altLang="en-US" sz="1600" dirty="0" smtClean="0">
                <a:latin typeface="微软雅黑" pitchFamily="34" charset="-122"/>
                <a:ea typeface="微软雅黑" pitchFamily="34" charset="-122"/>
              </a:rPr>
              <a:t>的</a:t>
            </a:r>
            <a:r>
              <a:rPr lang="en-US" altLang="zh-CN" sz="1600" dirty="0" smtClean="0">
                <a:latin typeface="微软雅黑" pitchFamily="34" charset="-122"/>
                <a:ea typeface="微软雅黑" pitchFamily="34" charset="-122"/>
              </a:rPr>
              <a:t>35</a:t>
            </a:r>
            <a:r>
              <a:rPr lang="zh-CN" altLang="en-US" sz="1600" dirty="0" smtClean="0">
                <a:latin typeface="微软雅黑" pitchFamily="34" charset="-122"/>
                <a:ea typeface="微软雅黑" pitchFamily="34" charset="-122"/>
              </a:rPr>
              <a:t>家，其中创新层</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家、同时满足三大标准的</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家。</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24544" y="124495"/>
            <a:ext cx="9144000" cy="784225"/>
          </a:xfrm>
        </p:spPr>
        <p:txBody>
          <a:bodyPr/>
          <a:lstStyle/>
          <a:p>
            <a:r>
              <a:rPr lang="zh-CN" altLang="en-US" dirty="0" smtClean="0">
                <a:solidFill>
                  <a:schemeClr val="bg1"/>
                </a:solidFill>
              </a:rPr>
              <a:t>监管趋严仍是常态持续推动结构分化</a:t>
            </a:r>
            <a:endParaRPr lang="zh-CN" altLang="en-US" dirty="0">
              <a:solidFill>
                <a:schemeClr val="bg1"/>
              </a:solidFill>
            </a:endParaRPr>
          </a:p>
        </p:txBody>
      </p:sp>
      <p:sp>
        <p:nvSpPr>
          <p:cNvPr id="15363" name="Rectangle 55"/>
          <p:cNvSpPr>
            <a:spLocks noChangeArrowheads="1"/>
          </p:cNvSpPr>
          <p:nvPr/>
        </p:nvSpPr>
        <p:spPr bwMode="auto">
          <a:xfrm>
            <a:off x="467544" y="1243122"/>
            <a:ext cx="8208912" cy="4480842"/>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本周新增挂牌公司</a:t>
            </a:r>
            <a:r>
              <a:rPr lang="en-US" altLang="zh-CN" sz="1600" b="1" dirty="0" smtClean="0">
                <a:latin typeface="微软雅黑" pitchFamily="34" charset="-122"/>
                <a:ea typeface="微软雅黑" pitchFamily="34" charset="-122"/>
              </a:rPr>
              <a:t>25</a:t>
            </a:r>
            <a:r>
              <a:rPr lang="zh-CN" altLang="en-US" sz="1600" b="1" dirty="0" smtClean="0">
                <a:latin typeface="微软雅黑" pitchFamily="34" charset="-122"/>
                <a:ea typeface="微软雅黑" pitchFamily="34" charset="-122"/>
              </a:rPr>
              <a:t>家，挂牌企业数量突破</a:t>
            </a:r>
            <a:r>
              <a:rPr lang="en-US" altLang="zh-CN" sz="1600" b="1" dirty="0" smtClean="0">
                <a:latin typeface="微软雅黑" pitchFamily="34" charset="-122"/>
                <a:ea typeface="微软雅黑" pitchFamily="34" charset="-122"/>
              </a:rPr>
              <a:t>7500</a:t>
            </a:r>
            <a:r>
              <a:rPr lang="zh-CN" altLang="en-US" sz="1600" b="1" dirty="0" smtClean="0">
                <a:latin typeface="微软雅黑" pitchFamily="34" charset="-122"/>
                <a:ea typeface="微软雅黑" pitchFamily="34" charset="-122"/>
              </a:rPr>
              <a:t>家</a:t>
            </a:r>
          </a:p>
          <a:p>
            <a:pPr indent="457200">
              <a:lnSpc>
                <a:spcPct val="150000"/>
              </a:lnSpc>
            </a:pPr>
            <a:r>
              <a:rPr lang="zh-CN" altLang="en-US" sz="1600" dirty="0" smtClean="0">
                <a:latin typeface="微软雅黑" pitchFamily="34" charset="-122"/>
                <a:ea typeface="微软雅黑" pitchFamily="34" charset="-122"/>
              </a:rPr>
              <a:t>本周新三板挂牌公司达</a:t>
            </a:r>
            <a:r>
              <a:rPr lang="en-US" altLang="zh-CN" sz="1600" dirty="0" smtClean="0">
                <a:latin typeface="微软雅黑" pitchFamily="34" charset="-122"/>
                <a:ea typeface="微软雅黑" pitchFamily="34" charset="-122"/>
              </a:rPr>
              <a:t>7504</a:t>
            </a:r>
            <a:r>
              <a:rPr lang="zh-CN" altLang="en-US" sz="1600" dirty="0" smtClean="0">
                <a:latin typeface="微软雅黑" pitchFamily="34" charset="-122"/>
                <a:ea typeface="微软雅黑" pitchFamily="34" charset="-122"/>
              </a:rPr>
              <a:t>家，全市场总股本</a:t>
            </a:r>
            <a:r>
              <a:rPr lang="en-US" altLang="zh-CN" sz="1600" dirty="0" smtClean="0">
                <a:latin typeface="微软雅黑" pitchFamily="34" charset="-122"/>
                <a:ea typeface="微软雅黑" pitchFamily="34" charset="-122"/>
              </a:rPr>
              <a:t>4485.6</a:t>
            </a:r>
            <a:r>
              <a:rPr lang="zh-CN" altLang="en-US" sz="1600" dirty="0" smtClean="0">
                <a:latin typeface="微软雅黑" pitchFamily="34" charset="-122"/>
                <a:ea typeface="微软雅黑" pitchFamily="34" charset="-122"/>
              </a:rPr>
              <a:t>亿股，流通股本</a:t>
            </a:r>
            <a:r>
              <a:rPr lang="en-US" altLang="zh-CN" sz="1600" dirty="0" smtClean="0">
                <a:latin typeface="微软雅黑" pitchFamily="34" charset="-122"/>
                <a:ea typeface="微软雅黑" pitchFamily="34" charset="-122"/>
              </a:rPr>
              <a:t>1626.86</a:t>
            </a:r>
            <a:r>
              <a:rPr lang="zh-CN" altLang="en-US" sz="1600" dirty="0" smtClean="0">
                <a:latin typeface="微软雅黑" pitchFamily="34" charset="-122"/>
                <a:ea typeface="微软雅黑" pitchFamily="34" charset="-122"/>
              </a:rPr>
              <a:t>亿股。本周新增挂牌企业共</a:t>
            </a:r>
            <a:r>
              <a:rPr lang="en-US" altLang="zh-CN" sz="1600" dirty="0" smtClean="0">
                <a:latin typeface="微软雅黑" pitchFamily="34" charset="-122"/>
                <a:ea typeface="微软雅黑" pitchFamily="34" charset="-122"/>
              </a:rPr>
              <a:t>25</a:t>
            </a:r>
            <a:r>
              <a:rPr lang="zh-CN" altLang="en-US" sz="1600" dirty="0" smtClean="0">
                <a:latin typeface="微软雅黑" pitchFamily="34" charset="-122"/>
                <a:ea typeface="微软雅黑" pitchFamily="34" charset="-122"/>
              </a:rPr>
              <a:t>家，做市转让</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家，协议转让</a:t>
            </a:r>
            <a:r>
              <a:rPr lang="en-US" altLang="zh-CN" sz="1600" dirty="0" smtClean="0">
                <a:latin typeface="微软雅黑" pitchFamily="34" charset="-122"/>
                <a:ea typeface="微软雅黑" pitchFamily="34" charset="-122"/>
              </a:rPr>
              <a:t>22</a:t>
            </a:r>
            <a:r>
              <a:rPr lang="zh-CN" altLang="en-US" sz="1600" dirty="0" smtClean="0">
                <a:latin typeface="微软雅黑" pitchFamily="34" charset="-122"/>
                <a:ea typeface="微软雅黑" pitchFamily="34" charset="-122"/>
              </a:rPr>
              <a:t>家。行业分布方面，制造业</a:t>
            </a:r>
            <a:r>
              <a:rPr lang="en-US" altLang="zh-CN" sz="1600" dirty="0" smtClean="0">
                <a:latin typeface="微软雅黑" pitchFamily="34" charset="-122"/>
                <a:ea typeface="微软雅黑" pitchFamily="34" charset="-122"/>
              </a:rPr>
              <a:t>15</a:t>
            </a:r>
            <a:r>
              <a:rPr lang="zh-CN" altLang="en-US" sz="1600" dirty="0" smtClean="0">
                <a:latin typeface="微软雅黑" pitchFamily="34" charset="-122"/>
                <a:ea typeface="微软雅黑" pitchFamily="34" charset="-122"/>
              </a:rPr>
              <a:t>家占</a:t>
            </a:r>
            <a:r>
              <a:rPr lang="en-US" altLang="zh-CN" sz="1600" dirty="0" smtClean="0">
                <a:latin typeface="微软雅黑" pitchFamily="34" charset="-122"/>
                <a:ea typeface="微软雅黑" pitchFamily="34" charset="-122"/>
              </a:rPr>
              <a:t>60.00%</a:t>
            </a:r>
            <a:r>
              <a:rPr lang="zh-CN" altLang="en-US" sz="1600" dirty="0" smtClean="0">
                <a:latin typeface="微软雅黑" pitchFamily="34" charset="-122"/>
                <a:ea typeface="微软雅黑" pitchFamily="34" charset="-122"/>
              </a:rPr>
              <a:t>，信息技术</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家占</a:t>
            </a:r>
            <a:r>
              <a:rPr lang="en-US" altLang="zh-CN" sz="1600" dirty="0" smtClean="0">
                <a:latin typeface="微软雅黑" pitchFamily="34" charset="-122"/>
                <a:ea typeface="微软雅黑" pitchFamily="34" charset="-122"/>
              </a:rPr>
              <a:t>12.00%</a:t>
            </a:r>
            <a:r>
              <a:rPr lang="zh-CN" altLang="en-US" sz="1600" dirty="0" smtClean="0">
                <a:latin typeface="微软雅黑" pitchFamily="34" charset="-122"/>
                <a:ea typeface="微软雅黑" pitchFamily="34" charset="-122"/>
              </a:rPr>
              <a:t>。新增挂牌企业中，</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家营业收入超过</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亿元，占比</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家净利润超过</a:t>
            </a:r>
            <a:r>
              <a:rPr lang="en-US" altLang="zh-CN" sz="1600" dirty="0" smtClean="0">
                <a:latin typeface="微软雅黑" pitchFamily="34" charset="-122"/>
                <a:ea typeface="微软雅黑" pitchFamily="34" charset="-122"/>
              </a:rPr>
              <a:t>1000</a:t>
            </a:r>
            <a:r>
              <a:rPr lang="zh-CN" altLang="en-US" sz="1600" dirty="0" smtClean="0">
                <a:latin typeface="微软雅黑" pitchFamily="34" charset="-122"/>
                <a:ea typeface="微软雅黑" pitchFamily="34" charset="-122"/>
              </a:rPr>
              <a:t>万，占比</a:t>
            </a:r>
            <a:r>
              <a:rPr lang="en-US" altLang="zh-CN" sz="1600" dirty="0" smtClean="0">
                <a:latin typeface="微软雅黑" pitchFamily="34" charset="-122"/>
                <a:ea typeface="微软雅黑" pitchFamily="34" charset="-122"/>
              </a:rPr>
              <a:t>16%</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19</a:t>
            </a:r>
            <a:r>
              <a:rPr lang="zh-CN" altLang="en-US" sz="1600" dirty="0" smtClean="0">
                <a:latin typeface="微软雅黑" pitchFamily="34" charset="-122"/>
                <a:ea typeface="微软雅黑" pitchFamily="34" charset="-122"/>
              </a:rPr>
              <a:t>家企业实现盈利。</a:t>
            </a:r>
          </a:p>
          <a:p>
            <a:pPr indent="457200">
              <a:lnSpc>
                <a:spcPct val="150000"/>
              </a:lnSpc>
            </a:pPr>
            <a:r>
              <a:rPr lang="zh-CN" altLang="en-US" sz="1600" dirty="0" smtClean="0">
                <a:latin typeface="微软雅黑" pitchFamily="34" charset="-122"/>
                <a:ea typeface="微软雅黑" pitchFamily="34" charset="-122"/>
              </a:rPr>
              <a:t>成长能力方面，有</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家营收增速超过</a:t>
            </a:r>
            <a:r>
              <a:rPr lang="en-US" altLang="zh-CN" sz="1600" dirty="0" smtClean="0">
                <a:latin typeface="微软雅黑" pitchFamily="34" charset="-122"/>
                <a:ea typeface="微软雅黑" pitchFamily="34" charset="-122"/>
              </a:rPr>
              <a:t>100%</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家净利润增速超过</a:t>
            </a:r>
            <a:r>
              <a:rPr lang="en-US" altLang="zh-CN" sz="1600" dirty="0" smtClean="0">
                <a:latin typeface="微软雅黑" pitchFamily="34" charset="-122"/>
                <a:ea typeface="微软雅黑" pitchFamily="34" charset="-122"/>
              </a:rPr>
              <a:t>100%</a:t>
            </a:r>
            <a:r>
              <a:rPr lang="zh-CN" altLang="en-US" sz="1600" dirty="0" smtClean="0">
                <a:latin typeface="微软雅黑" pitchFamily="34" charset="-122"/>
                <a:ea typeface="微软雅黑" pitchFamily="34" charset="-122"/>
              </a:rPr>
              <a:t>。个股方面，电气部件与设备行业的新业电子（</a:t>
            </a:r>
            <a:r>
              <a:rPr lang="en-US" altLang="zh-CN" sz="1600" dirty="0" smtClean="0">
                <a:latin typeface="微软雅黑" pitchFamily="34" charset="-122"/>
                <a:ea typeface="微软雅黑" pitchFamily="34" charset="-122"/>
              </a:rPr>
              <a:t>837641</a:t>
            </a:r>
            <a:r>
              <a:rPr lang="zh-CN" altLang="en-US" sz="1600" dirty="0" smtClean="0">
                <a:latin typeface="微软雅黑" pitchFamily="34" charset="-122"/>
                <a:ea typeface="微软雅黑" pitchFamily="34" charset="-122"/>
              </a:rPr>
              <a:t>）营业收入最高为</a:t>
            </a:r>
            <a:r>
              <a:rPr lang="en-US" altLang="zh-CN" sz="1600" dirty="0" smtClean="0">
                <a:latin typeface="微软雅黑" pitchFamily="34" charset="-122"/>
                <a:ea typeface="微软雅黑" pitchFamily="34" charset="-122"/>
              </a:rPr>
              <a:t>2.41</a:t>
            </a:r>
            <a:r>
              <a:rPr lang="zh-CN" altLang="en-US" sz="1600" dirty="0" smtClean="0">
                <a:latin typeface="微软雅黑" pitchFamily="34" charset="-122"/>
                <a:ea typeface="微软雅黑" pitchFamily="34" charset="-122"/>
              </a:rPr>
              <a:t>亿元，农产品行业的本草春（</a:t>
            </a:r>
            <a:r>
              <a:rPr lang="en-US" altLang="zh-CN" sz="1600" dirty="0" smtClean="0">
                <a:latin typeface="微软雅黑" pitchFamily="34" charset="-122"/>
                <a:ea typeface="微软雅黑" pitchFamily="34" charset="-122"/>
              </a:rPr>
              <a:t>837449</a:t>
            </a:r>
            <a:r>
              <a:rPr lang="zh-CN" altLang="en-US" sz="1600" dirty="0" smtClean="0">
                <a:latin typeface="微软雅黑" pitchFamily="34" charset="-122"/>
                <a:ea typeface="微软雅黑" pitchFamily="34" charset="-122"/>
              </a:rPr>
              <a:t>）净利润最高为</a:t>
            </a:r>
            <a:r>
              <a:rPr lang="en-US" altLang="zh-CN" sz="1600" dirty="0" smtClean="0">
                <a:latin typeface="微软雅黑" pitchFamily="34" charset="-122"/>
                <a:ea typeface="微软雅黑" pitchFamily="34" charset="-122"/>
              </a:rPr>
              <a:t>2400</a:t>
            </a:r>
            <a:r>
              <a:rPr lang="zh-CN" altLang="en-US" sz="1600" dirty="0" smtClean="0">
                <a:latin typeface="微软雅黑" pitchFamily="34" charset="-122"/>
                <a:ea typeface="微软雅黑" pitchFamily="34" charset="-122"/>
              </a:rPr>
              <a:t>万元。在</a:t>
            </a:r>
            <a:r>
              <a:rPr lang="en-US" altLang="zh-CN" sz="1600" dirty="0" smtClean="0">
                <a:latin typeface="微软雅黑" pitchFamily="34" charset="-122"/>
                <a:ea typeface="微软雅黑" pitchFamily="34" charset="-122"/>
              </a:rPr>
              <a:t>ROE</a:t>
            </a:r>
            <a:r>
              <a:rPr lang="zh-CN" altLang="en-US" sz="1600" dirty="0" smtClean="0">
                <a:latin typeface="微软雅黑" pitchFamily="34" charset="-122"/>
                <a:ea typeface="微软雅黑" pitchFamily="34" charset="-122"/>
              </a:rPr>
              <a:t>最高的十家企业中，制造业企业占据</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家。</a:t>
            </a:r>
          </a:p>
          <a:p>
            <a:pPr indent="457200">
              <a:lnSpc>
                <a:spcPct val="150000"/>
              </a:lnSpc>
            </a:pPr>
            <a:r>
              <a:rPr lang="zh-CN" altLang="en-US" sz="1600" b="1" dirty="0" smtClean="0">
                <a:latin typeface="微软雅黑" pitchFamily="34" charset="-122"/>
                <a:ea typeface="微软雅黑" pitchFamily="34" charset="-122"/>
              </a:rPr>
              <a:t>本周三板成指大幅下滑，金融板块领涨新三板</a:t>
            </a:r>
          </a:p>
          <a:p>
            <a:pPr indent="457200">
              <a:lnSpc>
                <a:spcPct val="150000"/>
              </a:lnSpc>
            </a:pPr>
            <a:r>
              <a:rPr lang="zh-CN" altLang="en-US" sz="1600" dirty="0" smtClean="0">
                <a:latin typeface="微软雅黑" pitchFamily="34" charset="-122"/>
                <a:ea typeface="微软雅黑" pitchFamily="34" charset="-122"/>
              </a:rPr>
              <a:t>本周只有</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交易日，成交数量</a:t>
            </a:r>
            <a:r>
              <a:rPr lang="en-US" altLang="zh-CN" sz="1600" dirty="0" smtClean="0">
                <a:latin typeface="微软雅黑" pitchFamily="34" charset="-122"/>
                <a:ea typeface="微软雅黑" pitchFamily="34" charset="-122"/>
              </a:rPr>
              <a:t>4.32</a:t>
            </a:r>
            <a:r>
              <a:rPr lang="zh-CN" altLang="en-US" sz="1600" dirty="0" smtClean="0">
                <a:latin typeface="微软雅黑" pitchFamily="34" charset="-122"/>
                <a:ea typeface="微软雅黑" pitchFamily="34" charset="-122"/>
              </a:rPr>
              <a:t>亿股，环比减少</a:t>
            </a:r>
            <a:r>
              <a:rPr lang="en-US" altLang="zh-CN" sz="1600" dirty="0" smtClean="0">
                <a:latin typeface="微软雅黑" pitchFamily="34" charset="-122"/>
                <a:ea typeface="微软雅黑" pitchFamily="34" charset="-122"/>
              </a:rPr>
              <a:t>38.76%</a:t>
            </a:r>
            <a:r>
              <a:rPr lang="zh-CN" altLang="en-US" sz="1600" dirty="0" smtClean="0">
                <a:latin typeface="微软雅黑" pitchFamily="34" charset="-122"/>
                <a:ea typeface="微软雅黑" pitchFamily="34" charset="-122"/>
              </a:rPr>
              <a:t>；成交金额</a:t>
            </a:r>
            <a:r>
              <a:rPr lang="en-US" altLang="zh-CN" sz="1600" dirty="0" smtClean="0">
                <a:latin typeface="微软雅黑" pitchFamily="34" charset="-122"/>
                <a:ea typeface="微软雅黑" pitchFamily="34" charset="-122"/>
              </a:rPr>
              <a:t>19.52</a:t>
            </a:r>
            <a:r>
              <a:rPr lang="zh-CN" altLang="en-US" sz="1600" dirty="0" smtClean="0">
                <a:latin typeface="微软雅黑" pitchFamily="34" charset="-122"/>
                <a:ea typeface="微软雅黑" pitchFamily="34" charset="-122"/>
              </a:rPr>
              <a:t>亿元，环比减少</a:t>
            </a:r>
            <a:r>
              <a:rPr lang="en-US" altLang="zh-CN" sz="1600" dirty="0" smtClean="0">
                <a:latin typeface="微软雅黑" pitchFamily="34" charset="-122"/>
                <a:ea typeface="微软雅黑" pitchFamily="34" charset="-122"/>
              </a:rPr>
              <a:t>44.27%</a:t>
            </a:r>
            <a:r>
              <a:rPr lang="zh-CN" altLang="en-US" sz="1600" dirty="0" smtClean="0">
                <a:latin typeface="微软雅黑" pitchFamily="34" charset="-122"/>
                <a:ea typeface="微软雅黑" pitchFamily="34" charset="-122"/>
              </a:rPr>
              <a:t>。三板成指收于</a:t>
            </a:r>
            <a:r>
              <a:rPr lang="en-US" altLang="zh-CN" sz="1600" dirty="0" smtClean="0">
                <a:latin typeface="微软雅黑" pitchFamily="34" charset="-122"/>
                <a:ea typeface="微软雅黑" pitchFamily="34" charset="-122"/>
              </a:rPr>
              <a:t>1209.37</a:t>
            </a:r>
            <a:r>
              <a:rPr lang="zh-CN" altLang="en-US" sz="1600" dirty="0" smtClean="0">
                <a:latin typeface="微软雅黑" pitchFamily="34" charset="-122"/>
                <a:ea typeface="微软雅黑" pitchFamily="34" charset="-122"/>
              </a:rPr>
              <a:t>点，三板做市指数收于</a:t>
            </a:r>
            <a:r>
              <a:rPr lang="en-US" altLang="zh-CN" sz="1600" dirty="0" smtClean="0">
                <a:latin typeface="微软雅黑" pitchFamily="34" charset="-122"/>
                <a:ea typeface="微软雅黑" pitchFamily="34" charset="-122"/>
              </a:rPr>
              <a:t>1175.78</a:t>
            </a:r>
            <a:r>
              <a:rPr lang="zh-CN" altLang="en-US" sz="1600" dirty="0" smtClean="0">
                <a:latin typeface="微软雅黑" pitchFamily="34" charset="-122"/>
                <a:ea typeface="微软雅黑" pitchFamily="34" charset="-122"/>
              </a:rPr>
              <a:t>点。本周行情方面，金融板块领涨新三板，涨幅为</a:t>
            </a:r>
            <a:r>
              <a:rPr lang="en-US" altLang="zh-CN" sz="1600" dirty="0" smtClean="0">
                <a:latin typeface="微软雅黑" pitchFamily="34" charset="-122"/>
                <a:ea typeface="微软雅黑" pitchFamily="34" charset="-122"/>
              </a:rPr>
              <a:t>7.73%</a:t>
            </a:r>
            <a:r>
              <a:rPr lang="zh-CN" altLang="en-US" sz="1600" dirty="0" smtClean="0">
                <a:latin typeface="微软雅黑" pitchFamily="34" charset="-122"/>
                <a:ea typeface="微软雅黑" pitchFamily="34" charset="-122"/>
              </a:rPr>
              <a:t>。本周新三板市盈率（</a:t>
            </a:r>
            <a:r>
              <a:rPr lang="en-US" altLang="zh-CN" sz="1600" dirty="0" smtClean="0">
                <a:latin typeface="微软雅黑" pitchFamily="34" charset="-122"/>
                <a:ea typeface="微软雅黑" pitchFamily="34" charset="-122"/>
              </a:rPr>
              <a:t>TTM</a:t>
            </a:r>
            <a:r>
              <a:rPr lang="zh-CN" altLang="en-US" sz="1600" dirty="0" smtClean="0">
                <a:latin typeface="微软雅黑" pitchFamily="34" charset="-122"/>
                <a:ea typeface="微软雅黑" pitchFamily="34" charset="-122"/>
              </a:rPr>
              <a:t>，剔除负值）为</a:t>
            </a:r>
            <a:r>
              <a:rPr lang="en-US" altLang="zh-CN" sz="1600" dirty="0" smtClean="0">
                <a:latin typeface="微软雅黑" pitchFamily="34" charset="-122"/>
                <a:ea typeface="微软雅黑" pitchFamily="34" charset="-122"/>
              </a:rPr>
              <a:t>26.21</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7973069" cy="784225"/>
          </a:xfrm>
        </p:spPr>
        <p:txBody>
          <a:bodyPr/>
          <a:lstStyle/>
          <a:p>
            <a:r>
              <a:rPr lang="zh-CN" altLang="en-US" dirty="0" smtClean="0">
                <a:solidFill>
                  <a:schemeClr val="bg1"/>
                </a:solidFill>
              </a:rPr>
              <a:t>监管趋严仍是常态持续推动结构分化</a:t>
            </a:r>
            <a:endParaRPr lang="zh-CN" altLang="en-US" dirty="0">
              <a:solidFill>
                <a:schemeClr val="bg1"/>
              </a:solidFill>
            </a:endParaRPr>
          </a:p>
        </p:txBody>
      </p:sp>
      <p:sp>
        <p:nvSpPr>
          <p:cNvPr id="15363" name="Rectangle 55"/>
          <p:cNvSpPr>
            <a:spLocks noChangeArrowheads="1"/>
          </p:cNvSpPr>
          <p:nvPr/>
        </p:nvSpPr>
        <p:spPr bwMode="auto">
          <a:xfrm>
            <a:off x="467544" y="1268760"/>
            <a:ext cx="8208912" cy="2308324"/>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本周定增实施共募集</a:t>
            </a:r>
            <a:r>
              <a:rPr lang="en-US" altLang="zh-CN" sz="1600" b="1" dirty="0" smtClean="0">
                <a:latin typeface="微软雅黑" pitchFamily="34" charset="-122"/>
                <a:ea typeface="微软雅黑" pitchFamily="34" charset="-122"/>
              </a:rPr>
              <a:t>9.02</a:t>
            </a:r>
            <a:r>
              <a:rPr lang="zh-CN" altLang="en-US" sz="1600" b="1" dirty="0" smtClean="0">
                <a:latin typeface="微软雅黑" pitchFamily="34" charset="-122"/>
                <a:ea typeface="微软雅黑" pitchFamily="34" charset="-122"/>
              </a:rPr>
              <a:t>亿元，新增拟融资计划</a:t>
            </a:r>
            <a:r>
              <a:rPr lang="en-US" altLang="zh-CN" sz="1600" b="1" dirty="0" smtClean="0">
                <a:latin typeface="微软雅黑" pitchFamily="34" charset="-122"/>
                <a:ea typeface="微软雅黑" pitchFamily="34" charset="-122"/>
              </a:rPr>
              <a:t>30.71</a:t>
            </a:r>
            <a:r>
              <a:rPr lang="zh-CN" altLang="en-US" sz="1600" b="1" dirty="0" smtClean="0">
                <a:latin typeface="微软雅黑" pitchFamily="34" charset="-122"/>
                <a:ea typeface="微软雅黑" pitchFamily="34" charset="-122"/>
              </a:rPr>
              <a:t>亿</a:t>
            </a:r>
            <a:r>
              <a:rPr lang="zh-CN" altLang="en-US" sz="1600" b="1" dirty="0" smtClean="0">
                <a:latin typeface="微软雅黑" pitchFamily="34" charset="-122"/>
                <a:ea typeface="微软雅黑" pitchFamily="34" charset="-122"/>
              </a:rPr>
              <a:t>元</a:t>
            </a:r>
            <a:endParaRPr lang="en-US" altLang="zh-CN" sz="1600" b="1"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本周</a:t>
            </a:r>
            <a:r>
              <a:rPr lang="zh-CN" altLang="en-US" sz="1600" dirty="0" smtClean="0">
                <a:latin typeface="微软雅黑" pitchFamily="34" charset="-122"/>
                <a:ea typeface="微软雅黑" pitchFamily="34" charset="-122"/>
              </a:rPr>
              <a:t>共有</a:t>
            </a:r>
            <a:r>
              <a:rPr lang="en-US" altLang="zh-CN" sz="1600" dirty="0" smtClean="0">
                <a:latin typeface="微软雅黑" pitchFamily="34" charset="-122"/>
                <a:ea typeface="微软雅黑" pitchFamily="34" charset="-122"/>
              </a:rPr>
              <a:t>26</a:t>
            </a:r>
            <a:r>
              <a:rPr lang="zh-CN" altLang="en-US" sz="1600" dirty="0" smtClean="0">
                <a:latin typeface="微软雅黑" pitchFamily="34" charset="-122"/>
                <a:ea typeface="微软雅黑" pitchFamily="34" charset="-122"/>
              </a:rPr>
              <a:t>家公司实施定向增发，总共发行</a:t>
            </a:r>
            <a:r>
              <a:rPr lang="en-US" altLang="zh-CN" sz="1600" dirty="0" smtClean="0">
                <a:latin typeface="微软雅黑" pitchFamily="34" charset="-122"/>
                <a:ea typeface="微软雅黑" pitchFamily="34" charset="-122"/>
              </a:rPr>
              <a:t>1.29</a:t>
            </a:r>
            <a:r>
              <a:rPr lang="zh-CN" altLang="en-US" sz="1600" dirty="0" smtClean="0">
                <a:latin typeface="微软雅黑" pitchFamily="34" charset="-122"/>
                <a:ea typeface="微软雅黑" pitchFamily="34" charset="-122"/>
              </a:rPr>
              <a:t>亿股，募资额达</a:t>
            </a:r>
            <a:r>
              <a:rPr lang="en-US" altLang="zh-CN" sz="1600" dirty="0" smtClean="0">
                <a:latin typeface="微软雅黑" pitchFamily="34" charset="-122"/>
                <a:ea typeface="微软雅黑" pitchFamily="34" charset="-122"/>
              </a:rPr>
              <a:t>9.02</a:t>
            </a:r>
            <a:r>
              <a:rPr lang="zh-CN" altLang="en-US" sz="1600" dirty="0" smtClean="0">
                <a:latin typeface="微软雅黑" pitchFamily="34" charset="-122"/>
                <a:ea typeface="微软雅黑" pitchFamily="34" charset="-122"/>
              </a:rPr>
              <a:t>亿元。募资金额最高的为软件和信息服务业的树业环保（</a:t>
            </a:r>
            <a:r>
              <a:rPr lang="en-US" altLang="zh-CN" sz="1600" dirty="0" smtClean="0">
                <a:latin typeface="微软雅黑" pitchFamily="34" charset="-122"/>
                <a:ea typeface="微软雅黑" pitchFamily="34" charset="-122"/>
              </a:rPr>
              <a:t>430462</a:t>
            </a:r>
            <a:r>
              <a:rPr lang="zh-CN" altLang="en-US" sz="1600" dirty="0" smtClean="0">
                <a:latin typeface="微软雅黑" pitchFamily="34" charset="-122"/>
                <a:ea typeface="微软雅黑" pitchFamily="34" charset="-122"/>
              </a:rPr>
              <a:t>），实际募资总额</a:t>
            </a:r>
            <a:r>
              <a:rPr lang="en-US" altLang="zh-CN" sz="1600" dirty="0" smtClean="0">
                <a:latin typeface="微软雅黑" pitchFamily="34" charset="-122"/>
                <a:ea typeface="微软雅黑" pitchFamily="34" charset="-122"/>
              </a:rPr>
              <a:t>1.68</a:t>
            </a:r>
            <a:r>
              <a:rPr lang="zh-CN" altLang="en-US" sz="1600" dirty="0" smtClean="0">
                <a:latin typeface="微软雅黑" pitchFamily="34" charset="-122"/>
                <a:ea typeface="微软雅黑" pitchFamily="34" charset="-122"/>
              </a:rPr>
              <a:t>亿元。</a:t>
            </a:r>
          </a:p>
          <a:p>
            <a:pPr indent="457200">
              <a:lnSpc>
                <a:spcPct val="150000"/>
              </a:lnSpc>
            </a:pPr>
            <a:r>
              <a:rPr lang="zh-CN" altLang="en-US" sz="1600" dirty="0" smtClean="0">
                <a:latin typeface="微软雅黑" pitchFamily="34" charset="-122"/>
                <a:ea typeface="微软雅黑" pitchFamily="34" charset="-122"/>
              </a:rPr>
              <a:t>本周有</a:t>
            </a:r>
            <a:r>
              <a:rPr lang="en-US" altLang="zh-CN" sz="1600" dirty="0" smtClean="0">
                <a:latin typeface="微软雅黑" pitchFamily="34" charset="-122"/>
                <a:ea typeface="微软雅黑" pitchFamily="34" charset="-122"/>
              </a:rPr>
              <a:t>63</a:t>
            </a:r>
            <a:r>
              <a:rPr lang="zh-CN" altLang="en-US" sz="1600" dirty="0" smtClean="0">
                <a:latin typeface="微软雅黑" pitchFamily="34" charset="-122"/>
                <a:ea typeface="微软雅黑" pitchFamily="34" charset="-122"/>
              </a:rPr>
              <a:t>家公司发布定增发行预案</a:t>
            </a:r>
            <a:r>
              <a:rPr lang="en-US" altLang="zh-CN" sz="1600" dirty="0" smtClean="0">
                <a:latin typeface="微软雅黑" pitchFamily="34" charset="-122"/>
                <a:ea typeface="微软雅黑" pitchFamily="34" charset="-122"/>
              </a:rPr>
              <a:t>64</a:t>
            </a:r>
            <a:r>
              <a:rPr lang="zh-CN" altLang="en-US" sz="1600" dirty="0" smtClean="0">
                <a:latin typeface="微软雅黑" pitchFamily="34" charset="-122"/>
                <a:ea typeface="微软雅黑" pitchFamily="34" charset="-122"/>
              </a:rPr>
              <a:t>个，共计划发行约</a:t>
            </a:r>
            <a:r>
              <a:rPr lang="en-US" altLang="zh-CN" sz="1600" dirty="0" smtClean="0">
                <a:latin typeface="微软雅黑" pitchFamily="34" charset="-122"/>
                <a:ea typeface="微软雅黑" pitchFamily="34" charset="-122"/>
              </a:rPr>
              <a:t>6.94</a:t>
            </a:r>
            <a:r>
              <a:rPr lang="zh-CN" altLang="en-US" sz="1600" dirty="0" smtClean="0">
                <a:latin typeface="微软雅黑" pitchFamily="34" charset="-122"/>
                <a:ea typeface="微软雅黑" pitchFamily="34" charset="-122"/>
              </a:rPr>
              <a:t>亿股，共拟募集资金</a:t>
            </a:r>
            <a:r>
              <a:rPr lang="en-US" altLang="zh-CN" sz="1600" dirty="0" smtClean="0">
                <a:latin typeface="微软雅黑" pitchFamily="34" charset="-122"/>
                <a:ea typeface="微软雅黑" pitchFamily="34" charset="-122"/>
              </a:rPr>
              <a:t>30.71</a:t>
            </a:r>
            <a:r>
              <a:rPr lang="zh-CN" altLang="en-US" sz="1600" dirty="0" smtClean="0">
                <a:latin typeface="微软雅黑" pitchFamily="34" charset="-122"/>
                <a:ea typeface="微软雅黑" pitchFamily="34" charset="-122"/>
              </a:rPr>
              <a:t>亿元，拟募资金额最高的行业为信息技术板块。来自信息技术行业的昌盛日电（</a:t>
            </a:r>
            <a:r>
              <a:rPr lang="en-US" altLang="zh-CN" sz="1600" dirty="0" smtClean="0">
                <a:latin typeface="微软雅黑" pitchFamily="34" charset="-122"/>
                <a:ea typeface="微软雅黑" pitchFamily="34" charset="-122"/>
              </a:rPr>
              <a:t>835154</a:t>
            </a:r>
            <a:r>
              <a:rPr lang="zh-CN" altLang="en-US" sz="1600" dirty="0" smtClean="0">
                <a:latin typeface="微软雅黑" pitchFamily="34" charset="-122"/>
                <a:ea typeface="微软雅黑" pitchFamily="34" charset="-122"/>
              </a:rPr>
              <a:t>）预计募集资金最高为</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亿元。</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95536" y="0"/>
            <a:ext cx="7776863" cy="784225"/>
          </a:xfrm>
        </p:spPr>
        <p:txBody>
          <a:bodyPr/>
          <a:lstStyle/>
          <a:p>
            <a:r>
              <a:rPr lang="zh-CN" altLang="en-US" dirty="0" smtClean="0">
                <a:solidFill>
                  <a:schemeClr val="bg1"/>
                </a:solidFill>
              </a:rPr>
              <a:t>分层后时代市场期待更多配套政策</a:t>
            </a:r>
            <a:endParaRPr lang="zh-CN" altLang="en-US" dirty="0">
              <a:solidFill>
                <a:schemeClr val="bg1"/>
              </a:solidFill>
            </a:endParaRPr>
          </a:p>
        </p:txBody>
      </p:sp>
      <p:sp>
        <p:nvSpPr>
          <p:cNvPr id="15363" name="Rectangle 55"/>
          <p:cNvSpPr>
            <a:spLocks noChangeArrowheads="1"/>
          </p:cNvSpPr>
          <p:nvPr/>
        </p:nvSpPr>
        <p:spPr bwMode="auto">
          <a:xfrm>
            <a:off x="539552" y="1261706"/>
            <a:ext cx="8208912" cy="4893647"/>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年五月新三板二级市场回顾：双指微跌，五月成交金额小幅下降。截至</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31</a:t>
            </a:r>
            <a:r>
              <a:rPr lang="zh-CN" altLang="en-US" sz="1600" dirty="0" smtClean="0">
                <a:latin typeface="微软雅黑" pitchFamily="34" charset="-122"/>
                <a:ea typeface="微软雅黑" pitchFamily="34" charset="-122"/>
              </a:rPr>
              <a:t>日，三板成指和三板做市指数分别下跌</a:t>
            </a:r>
            <a:r>
              <a:rPr lang="en-US" altLang="zh-CN" sz="1600" dirty="0" smtClean="0">
                <a:latin typeface="微软雅黑" pitchFamily="34" charset="-122"/>
                <a:ea typeface="微软雅黑" pitchFamily="34" charset="-122"/>
              </a:rPr>
              <a:t>2.06%</a:t>
            </a:r>
            <a:r>
              <a:rPr lang="zh-CN" altLang="en-US" sz="1600" dirty="0" smtClean="0">
                <a:latin typeface="微软雅黑" pitchFamily="34" charset="-122"/>
                <a:ea typeface="微软雅黑" pitchFamily="34" charset="-122"/>
              </a:rPr>
              <a:t>和</a:t>
            </a:r>
            <a:r>
              <a:rPr lang="en-US" altLang="zh-CN" sz="1600" dirty="0" smtClean="0">
                <a:latin typeface="微软雅黑" pitchFamily="34" charset="-122"/>
                <a:ea typeface="微软雅黑" pitchFamily="34" charset="-122"/>
              </a:rPr>
              <a:t>3.83%</a:t>
            </a:r>
            <a:r>
              <a:rPr lang="zh-CN" altLang="en-US" sz="1600" dirty="0" smtClean="0">
                <a:latin typeface="微软雅黑" pitchFamily="34" charset="-122"/>
                <a:ea typeface="微软雅黑" pitchFamily="34" charset="-122"/>
              </a:rPr>
              <a:t>，三板成指和三板做市指数成交金额分别为</a:t>
            </a:r>
            <a:r>
              <a:rPr lang="en-US" altLang="zh-CN" sz="1600" dirty="0" smtClean="0">
                <a:latin typeface="微软雅黑" pitchFamily="34" charset="-122"/>
                <a:ea typeface="微软雅黑" pitchFamily="34" charset="-122"/>
              </a:rPr>
              <a:t>101.67</a:t>
            </a:r>
            <a:r>
              <a:rPr lang="zh-CN" altLang="en-US" sz="1600" dirty="0" smtClean="0">
                <a:latin typeface="微软雅黑" pitchFamily="34" charset="-122"/>
                <a:ea typeface="微软雅黑" pitchFamily="34" charset="-122"/>
              </a:rPr>
              <a:t>亿和</a:t>
            </a:r>
            <a:r>
              <a:rPr lang="en-US" altLang="zh-CN" sz="1600" dirty="0" smtClean="0">
                <a:latin typeface="微软雅黑" pitchFamily="34" charset="-122"/>
                <a:ea typeface="微软雅黑" pitchFamily="34" charset="-122"/>
              </a:rPr>
              <a:t>70.11</a:t>
            </a:r>
            <a:r>
              <a:rPr lang="zh-CN" altLang="en-US" sz="1600" dirty="0" smtClean="0">
                <a:latin typeface="微软雅黑" pitchFamily="34" charset="-122"/>
                <a:ea typeface="微软雅黑" pitchFamily="34" charset="-122"/>
              </a:rPr>
              <a:t>亿元。五月份做市板块新增企业数降至</a:t>
            </a:r>
            <a:r>
              <a:rPr lang="en-US" altLang="zh-CN" sz="1600" dirty="0" smtClean="0">
                <a:latin typeface="微软雅黑" pitchFamily="34" charset="-122"/>
                <a:ea typeface="微软雅黑" pitchFamily="34" charset="-122"/>
              </a:rPr>
              <a:t>56</a:t>
            </a:r>
            <a:r>
              <a:rPr lang="zh-CN" altLang="en-US" sz="1600" dirty="0" smtClean="0">
                <a:latin typeface="微软雅黑" pitchFamily="34" charset="-122"/>
                <a:ea typeface="微软雅黑" pitchFamily="34" charset="-122"/>
              </a:rPr>
              <a:t>家，较四月份的</a:t>
            </a:r>
            <a:r>
              <a:rPr lang="en-US" altLang="zh-CN" sz="1600" dirty="0" smtClean="0">
                <a:latin typeface="微软雅黑" pitchFamily="34" charset="-122"/>
                <a:ea typeface="微软雅黑" pitchFamily="34" charset="-122"/>
              </a:rPr>
              <a:t>64</a:t>
            </a:r>
            <a:r>
              <a:rPr lang="zh-CN" altLang="en-US" sz="1600" dirty="0" smtClean="0">
                <a:latin typeface="微软雅黑" pitchFamily="34" charset="-122"/>
                <a:ea typeface="微软雅黑" pitchFamily="34" charset="-122"/>
              </a:rPr>
              <a:t>家继续减少。目前，全市场总股东户数为</a:t>
            </a:r>
            <a:r>
              <a:rPr lang="en-US" altLang="zh-CN" sz="1600" dirty="0" smtClean="0">
                <a:latin typeface="微软雅黑" pitchFamily="34" charset="-122"/>
                <a:ea typeface="微软雅黑" pitchFamily="34" charset="-122"/>
              </a:rPr>
              <a:t>27.64</a:t>
            </a:r>
            <a:r>
              <a:rPr lang="zh-CN" altLang="en-US" sz="1600" dirty="0" smtClean="0">
                <a:latin typeface="微软雅黑" pitchFamily="34" charset="-122"/>
                <a:ea typeface="微软雅黑" pitchFamily="34" charset="-122"/>
              </a:rPr>
              <a:t>万户，仅较四月的</a:t>
            </a:r>
            <a:r>
              <a:rPr lang="en-US" altLang="zh-CN" sz="1600" dirty="0" smtClean="0">
                <a:latin typeface="微软雅黑" pitchFamily="34" charset="-122"/>
                <a:ea typeface="微软雅黑" pitchFamily="34" charset="-122"/>
              </a:rPr>
              <a:t>26.88</a:t>
            </a:r>
            <a:r>
              <a:rPr lang="zh-CN" altLang="en-US" sz="1600" dirty="0" smtClean="0">
                <a:latin typeface="微软雅黑" pitchFamily="34" charset="-122"/>
                <a:ea typeface="微软雅黑" pitchFamily="34" charset="-122"/>
              </a:rPr>
              <a:t>万户提升</a:t>
            </a:r>
            <a:r>
              <a:rPr lang="en-US" altLang="zh-CN" sz="1600" dirty="0" smtClean="0">
                <a:latin typeface="微软雅黑" pitchFamily="34" charset="-122"/>
                <a:ea typeface="微软雅黑" pitchFamily="34" charset="-122"/>
              </a:rPr>
              <a:t>2.83%</a:t>
            </a:r>
            <a:r>
              <a:rPr lang="zh-CN" altLang="en-US" sz="1600" dirty="0" smtClean="0">
                <a:latin typeface="微软雅黑" pitchFamily="34" charset="-122"/>
                <a:ea typeface="微软雅黑" pitchFamily="34" charset="-122"/>
              </a:rPr>
              <a:t>，市场股权分散度的培育进程放缓。</a:t>
            </a:r>
          </a:p>
          <a:p>
            <a:pPr indent="457200">
              <a:lnSpc>
                <a:spcPct val="150000"/>
              </a:lnSpc>
            </a:pPr>
            <a:r>
              <a:rPr lang="en-US" altLang="zh-CN" sz="1600" b="1" dirty="0" smtClean="0">
                <a:latin typeface="微软雅黑" pitchFamily="34" charset="-122"/>
                <a:ea typeface="微软雅黑" pitchFamily="34" charset="-122"/>
              </a:rPr>
              <a:t>2016</a:t>
            </a:r>
            <a:r>
              <a:rPr lang="zh-CN" altLang="en-US" sz="1600" b="1" dirty="0" smtClean="0">
                <a:latin typeface="微软雅黑" pitchFamily="34" charset="-122"/>
                <a:ea typeface="微软雅黑" pitchFamily="34" charset="-122"/>
              </a:rPr>
              <a:t>年五月新三板一级市场回顾</a:t>
            </a:r>
          </a:p>
          <a:p>
            <a:pPr indent="457200">
              <a:lnSpc>
                <a:spcPct val="150000"/>
              </a:lnSpc>
            </a:pP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互联网行业五月融资金额最多。五月份新三板市场按增发预案统计的拟募资总额合计</a:t>
            </a:r>
            <a:r>
              <a:rPr lang="en-US" altLang="zh-CN" sz="1600" dirty="0" smtClean="0">
                <a:latin typeface="微软雅黑" pitchFamily="34" charset="-122"/>
                <a:ea typeface="微软雅黑" pitchFamily="34" charset="-122"/>
              </a:rPr>
              <a:t>155</a:t>
            </a:r>
            <a:r>
              <a:rPr lang="zh-CN" altLang="en-US" sz="1600" dirty="0" smtClean="0">
                <a:latin typeface="微软雅黑" pitchFamily="34" charset="-122"/>
                <a:ea typeface="微软雅黑" pitchFamily="34" charset="-122"/>
              </a:rPr>
              <a:t>亿元，实际完成募资总额为</a:t>
            </a:r>
            <a:r>
              <a:rPr lang="en-US" altLang="zh-CN" sz="1600" dirty="0" smtClean="0">
                <a:latin typeface="微软雅黑" pitchFamily="34" charset="-122"/>
                <a:ea typeface="微软雅黑" pitchFamily="34" charset="-122"/>
              </a:rPr>
              <a:t>88</a:t>
            </a:r>
            <a:r>
              <a:rPr lang="zh-CN" altLang="en-US" sz="1600" dirty="0" smtClean="0">
                <a:latin typeface="微软雅黑" pitchFamily="34" charset="-122"/>
                <a:ea typeface="微软雅黑" pitchFamily="34" charset="-122"/>
              </a:rPr>
              <a:t>亿元，较</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月实际完成的</a:t>
            </a:r>
            <a:r>
              <a:rPr lang="en-US" altLang="zh-CN" sz="1600" dirty="0" smtClean="0">
                <a:latin typeface="微软雅黑" pitchFamily="34" charset="-122"/>
                <a:ea typeface="微软雅黑" pitchFamily="34" charset="-122"/>
              </a:rPr>
              <a:t>133</a:t>
            </a:r>
            <a:r>
              <a:rPr lang="zh-CN" altLang="en-US" sz="1600" dirty="0" smtClean="0">
                <a:latin typeface="微软雅黑" pitchFamily="34" charset="-122"/>
                <a:ea typeface="微软雅黑" pitchFamily="34" charset="-122"/>
              </a:rPr>
              <a:t>亿元有明显下降。从增发明细看，资金流向维持失衡的状态，融资金额前</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家占总融资额的</a:t>
            </a:r>
            <a:r>
              <a:rPr lang="en-US" altLang="zh-CN" sz="1600" dirty="0" smtClean="0">
                <a:latin typeface="微软雅黑" pitchFamily="34" charset="-122"/>
                <a:ea typeface="微软雅黑" pitchFamily="34" charset="-122"/>
              </a:rPr>
              <a:t>18%</a:t>
            </a:r>
            <a:r>
              <a:rPr lang="zh-CN" altLang="en-US" sz="1600" dirty="0" smtClean="0">
                <a:latin typeface="微软雅黑" pitchFamily="34" charset="-122"/>
                <a:ea typeface="微软雅黑" pitchFamily="34" charset="-122"/>
              </a:rPr>
              <a:t>，互联网行业融资金额为</a:t>
            </a:r>
            <a:r>
              <a:rPr lang="en-US" altLang="zh-CN" sz="1600" dirty="0" smtClean="0">
                <a:latin typeface="微软雅黑" pitchFamily="34" charset="-122"/>
                <a:ea typeface="微软雅黑" pitchFamily="34" charset="-122"/>
              </a:rPr>
              <a:t>12.72</a:t>
            </a:r>
            <a:r>
              <a:rPr lang="zh-CN" altLang="en-US" sz="1600" dirty="0" smtClean="0">
                <a:latin typeface="微软雅黑" pitchFamily="34" charset="-122"/>
                <a:ea typeface="微软雅黑" pitchFamily="34" charset="-122"/>
              </a:rPr>
              <a:t>亿元</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一级融资市场定价依然较高。五月份，新三板一级市场按预案公告日计算的整体定增市盈率为</a:t>
            </a:r>
            <a:r>
              <a:rPr lang="en-US" altLang="zh-CN" sz="1600" dirty="0" smtClean="0">
                <a:latin typeface="微软雅黑" pitchFamily="34" charset="-122"/>
                <a:ea typeface="微软雅黑" pitchFamily="34" charset="-122"/>
              </a:rPr>
              <a:t>29.15</a:t>
            </a:r>
            <a:r>
              <a:rPr lang="zh-CN" altLang="en-US" sz="1600" dirty="0" smtClean="0">
                <a:latin typeface="微软雅黑" pitchFamily="34" charset="-122"/>
                <a:ea typeface="微软雅黑" pitchFamily="34" charset="-122"/>
              </a:rPr>
              <a:t>倍，较四月的</a:t>
            </a:r>
            <a:r>
              <a:rPr lang="en-US" altLang="zh-CN" sz="1600" dirty="0" smtClean="0">
                <a:latin typeface="微软雅黑" pitchFamily="34" charset="-122"/>
                <a:ea typeface="微软雅黑" pitchFamily="34" charset="-122"/>
              </a:rPr>
              <a:t>33.08</a:t>
            </a:r>
            <a:r>
              <a:rPr lang="zh-CN" altLang="en-US" sz="1600" dirty="0" smtClean="0">
                <a:latin typeface="微软雅黑" pitchFamily="34" charset="-122"/>
                <a:ea typeface="微软雅黑" pitchFamily="34" charset="-122"/>
              </a:rPr>
              <a:t>倍微幅下降。五月份，</a:t>
            </a:r>
            <a:r>
              <a:rPr lang="en-US" altLang="zh-CN" sz="1600" dirty="0" smtClean="0">
                <a:latin typeface="微软雅黑" pitchFamily="34" charset="-122"/>
                <a:ea typeface="微软雅黑" pitchFamily="34" charset="-122"/>
              </a:rPr>
              <a:t>206</a:t>
            </a:r>
            <a:r>
              <a:rPr lang="zh-CN" altLang="en-US" sz="1600" dirty="0" smtClean="0">
                <a:latin typeface="微软雅黑" pitchFamily="34" charset="-122"/>
                <a:ea typeface="微软雅黑" pitchFamily="34" charset="-122"/>
              </a:rPr>
              <a:t>例已完成的增发项目整体市盈率为</a:t>
            </a:r>
            <a:r>
              <a:rPr lang="en-US" altLang="zh-CN" sz="1600" dirty="0" smtClean="0">
                <a:latin typeface="微软雅黑" pitchFamily="34" charset="-122"/>
                <a:ea typeface="微软雅黑" pitchFamily="34" charset="-122"/>
              </a:rPr>
              <a:t>18.32</a:t>
            </a:r>
            <a:r>
              <a:rPr lang="zh-CN" altLang="en-US" sz="1600" dirty="0" smtClean="0">
                <a:latin typeface="微软雅黑" pitchFamily="34" charset="-122"/>
                <a:ea typeface="微软雅黑" pitchFamily="34" charset="-122"/>
              </a:rPr>
              <a:t>倍，与二级市场的交易价格基本持平。</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43346" y="66675"/>
            <a:ext cx="9125198" cy="784225"/>
          </a:xfrm>
        </p:spPr>
        <p:txBody>
          <a:bodyPr/>
          <a:lstStyle/>
          <a:p>
            <a:r>
              <a:rPr lang="zh-CN" altLang="en-US" dirty="0" smtClean="0">
                <a:solidFill>
                  <a:schemeClr val="bg1"/>
                </a:solidFill>
              </a:rPr>
              <a:t>分层后时代市场期待更多配套政策</a:t>
            </a:r>
            <a:endParaRPr lang="zh-CN" altLang="en-US" dirty="0">
              <a:solidFill>
                <a:schemeClr val="bg1"/>
              </a:solidFill>
            </a:endParaRPr>
          </a:p>
        </p:txBody>
      </p:sp>
      <p:sp>
        <p:nvSpPr>
          <p:cNvPr id="15363" name="Rectangle 55"/>
          <p:cNvSpPr>
            <a:spLocks noChangeArrowheads="1"/>
          </p:cNvSpPr>
          <p:nvPr/>
        </p:nvSpPr>
        <p:spPr bwMode="auto">
          <a:xfrm>
            <a:off x="360040" y="1124744"/>
            <a:ext cx="8532440" cy="4524315"/>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并购交易持续活跃。</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月，新三板挂牌企业作为交易买方的并购事件总共有</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例，均已通过董事会预案。包括赛特斯对浩方科技</a:t>
            </a:r>
            <a:r>
              <a:rPr lang="en-US" altLang="zh-CN" sz="1600" dirty="0" smtClean="0">
                <a:latin typeface="微软雅黑" pitchFamily="34" charset="-122"/>
                <a:ea typeface="微软雅黑" pitchFamily="34" charset="-122"/>
              </a:rPr>
              <a:t>100%</a:t>
            </a:r>
            <a:r>
              <a:rPr lang="zh-CN" altLang="en-US" sz="1600" dirty="0" smtClean="0">
                <a:latin typeface="微软雅黑" pitchFamily="34" charset="-122"/>
                <a:ea typeface="微软雅黑" pitchFamily="34" charset="-122"/>
              </a:rPr>
              <a:t>股权的收购、山川秀美对中达联</a:t>
            </a:r>
            <a:r>
              <a:rPr lang="en-US" altLang="zh-CN" sz="1600" dirty="0" smtClean="0">
                <a:latin typeface="微软雅黑" pitchFamily="34" charset="-122"/>
                <a:ea typeface="微软雅黑" pitchFamily="34" charset="-122"/>
              </a:rPr>
              <a:t>82.80%</a:t>
            </a:r>
            <a:r>
              <a:rPr lang="zh-CN" altLang="en-US" sz="1600" dirty="0" smtClean="0">
                <a:latin typeface="微软雅黑" pitchFamily="34" charset="-122"/>
                <a:ea typeface="微软雅黑" pitchFamily="34" charset="-122"/>
              </a:rPr>
              <a:t>股权的收购、温迪数字对温迪正合</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股权的收购。除了主动收购以外，新三板企业作为标的方发生的股权转让事件当月总计达到</a:t>
            </a:r>
            <a:r>
              <a:rPr lang="en-US" altLang="zh-CN" sz="1600" dirty="0" smtClean="0">
                <a:latin typeface="微软雅黑" pitchFamily="34" charset="-122"/>
                <a:ea typeface="微软雅黑" pitchFamily="34" charset="-122"/>
              </a:rPr>
              <a:t>54</a:t>
            </a:r>
            <a:r>
              <a:rPr lang="zh-CN" altLang="en-US" sz="1600" dirty="0" smtClean="0">
                <a:latin typeface="微软雅黑" pitchFamily="34" charset="-122"/>
                <a:ea typeface="微软雅黑" pitchFamily="34" charset="-122"/>
              </a:rPr>
              <a:t>例。其中药明康德对合全药业</a:t>
            </a:r>
            <a:r>
              <a:rPr lang="en-US" altLang="zh-CN" sz="1600" dirty="0" smtClean="0">
                <a:latin typeface="微软雅黑" pitchFamily="34" charset="-122"/>
                <a:ea typeface="微软雅黑" pitchFamily="34" charset="-122"/>
              </a:rPr>
              <a:t>3.87%</a:t>
            </a:r>
            <a:r>
              <a:rPr lang="zh-CN" altLang="en-US" sz="1600" dirty="0" smtClean="0">
                <a:latin typeface="微软雅黑" pitchFamily="34" charset="-122"/>
                <a:ea typeface="微软雅黑" pitchFamily="34" charset="-122"/>
              </a:rPr>
              <a:t>股权的收购等。</a:t>
            </a:r>
          </a:p>
          <a:p>
            <a:pPr indent="457200">
              <a:lnSpc>
                <a:spcPct val="150000"/>
              </a:lnSpc>
            </a:pPr>
            <a:r>
              <a:rPr lang="zh-CN" altLang="en-US" sz="1600" b="1" dirty="0" smtClean="0">
                <a:latin typeface="微软雅黑" pitchFamily="34" charset="-122"/>
                <a:ea typeface="微软雅黑" pitchFamily="34" charset="-122"/>
              </a:rPr>
              <a:t>新三板分层后估值</a:t>
            </a:r>
            <a:r>
              <a:rPr lang="zh-CN" altLang="en-US" sz="1600" b="1" dirty="0" smtClean="0">
                <a:latin typeface="微软雅黑" pitchFamily="34" charset="-122"/>
                <a:ea typeface="微软雅黑" pitchFamily="34" charset="-122"/>
              </a:rPr>
              <a:t>变化</a:t>
            </a:r>
            <a:endParaRPr lang="en-US" altLang="zh-CN" sz="1600" b="1"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）分层方案短暂刺激交投，成交金额回归常态。准创新层内部结构依然分化，</a:t>
            </a:r>
            <a:r>
              <a:rPr lang="en-US" altLang="zh-CN" sz="1600" dirty="0" smtClean="0">
                <a:latin typeface="微软雅黑" pitchFamily="34" charset="-122"/>
                <a:ea typeface="微软雅黑" pitchFamily="34" charset="-122"/>
              </a:rPr>
              <a:t>37%</a:t>
            </a:r>
            <a:r>
              <a:rPr lang="zh-CN" altLang="en-US" sz="1600" dirty="0" smtClean="0">
                <a:latin typeface="微软雅黑" pitchFamily="34" charset="-122"/>
                <a:ea typeface="微软雅黑" pitchFamily="34" charset="-122"/>
              </a:rPr>
              <a:t>的公司未有成交，而成交金额排名前</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的挂牌企业累计贡献成交额占比近</a:t>
            </a:r>
            <a:r>
              <a:rPr lang="en-US" altLang="zh-CN" sz="1600" dirty="0" smtClean="0">
                <a:latin typeface="微软雅黑" pitchFamily="34" charset="-122"/>
                <a:ea typeface="微软雅黑" pitchFamily="34" charset="-122"/>
              </a:rPr>
              <a:t>44%</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）符合创新层标准二的公司更受市场关注</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）由于市场流动性不足，分层后整体估值变化暂不明显。同时，分层后企业成长性溢价已领先于流动性溢价开始出现</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）赚取成长性溢价逐渐成为共识，但投资者未放松对基础层公司的布局</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144016"/>
            <a:ext cx="6984776" cy="836712"/>
          </a:xfrm>
        </p:spPr>
        <p:txBody>
          <a:bodyPr/>
          <a:lstStyle/>
          <a:p>
            <a:r>
              <a:rPr lang="zh-CN" altLang="en-US" sz="3200" dirty="0" smtClean="0">
                <a:solidFill>
                  <a:schemeClr val="bg1"/>
                </a:solidFill>
              </a:rPr>
              <a:t>分层后时代市场期待更多配套</a:t>
            </a:r>
            <a:r>
              <a:rPr lang="zh-CN" altLang="en-US" sz="3200" dirty="0" smtClean="0">
                <a:solidFill>
                  <a:schemeClr val="bg1"/>
                </a:solidFill>
              </a:rPr>
              <a:t>政策</a:t>
            </a:r>
            <a:endParaRPr lang="zh-CN" altLang="en-US" dirty="0">
              <a:solidFill>
                <a:schemeClr val="bg1"/>
              </a:solidFill>
            </a:endParaRPr>
          </a:p>
        </p:txBody>
      </p:sp>
      <p:sp>
        <p:nvSpPr>
          <p:cNvPr id="3" name="文本占位符 2"/>
          <p:cNvSpPr>
            <a:spLocks noGrp="1"/>
          </p:cNvSpPr>
          <p:nvPr>
            <p:ph type="body" idx="1"/>
          </p:nvPr>
        </p:nvSpPr>
        <p:spPr>
          <a:xfrm>
            <a:off x="611560" y="1268760"/>
            <a:ext cx="8064896" cy="3672408"/>
          </a:xfrm>
        </p:spPr>
        <p:txBody>
          <a:bodyPr/>
          <a:lstStyle/>
          <a:p>
            <a:pPr indent="457200">
              <a:lnSpc>
                <a:spcPct val="150000"/>
              </a:lnSpc>
            </a:pPr>
            <a:r>
              <a:rPr lang="zh-CN" altLang="en-US" sz="1600" dirty="0" smtClean="0">
                <a:solidFill>
                  <a:schemeClr val="tx1"/>
                </a:solidFill>
              </a:rPr>
              <a:t>从投资策略的构建而言，我们认为</a:t>
            </a:r>
            <a:r>
              <a:rPr lang="en-US" altLang="zh-CN" sz="1600" dirty="0" smtClean="0">
                <a:solidFill>
                  <a:schemeClr val="tx1"/>
                </a:solidFill>
              </a:rPr>
              <a:t>"</a:t>
            </a:r>
            <a:r>
              <a:rPr lang="zh-CN" altLang="en-US" sz="1600" dirty="0" smtClean="0">
                <a:solidFill>
                  <a:schemeClr val="tx1"/>
                </a:solidFill>
              </a:rPr>
              <a:t>分化</a:t>
            </a:r>
            <a:r>
              <a:rPr lang="en-US" altLang="zh-CN" sz="1600" dirty="0" smtClean="0">
                <a:solidFill>
                  <a:schemeClr val="tx1"/>
                </a:solidFill>
              </a:rPr>
              <a:t>"</a:t>
            </a:r>
            <a:r>
              <a:rPr lang="zh-CN" altLang="en-US" sz="1600" dirty="0" smtClean="0">
                <a:solidFill>
                  <a:schemeClr val="tx1"/>
                </a:solidFill>
              </a:rPr>
              <a:t>将是新三板市场的常态。投资策略应对公司的成长性和经营表现赋予更高的权重，因为这决定了公司在未来是否能够享受估值和业绩的</a:t>
            </a:r>
            <a:r>
              <a:rPr lang="en-US" altLang="zh-CN" sz="1600" dirty="0" smtClean="0">
                <a:solidFill>
                  <a:schemeClr val="tx1"/>
                </a:solidFill>
              </a:rPr>
              <a:t>"</a:t>
            </a:r>
            <a:r>
              <a:rPr lang="zh-CN" altLang="en-US" sz="1600" dirty="0" smtClean="0">
                <a:solidFill>
                  <a:schemeClr val="tx1"/>
                </a:solidFill>
              </a:rPr>
              <a:t>戴维斯双击</a:t>
            </a:r>
            <a:r>
              <a:rPr lang="en-US" altLang="zh-CN" sz="1600" dirty="0" smtClean="0">
                <a:solidFill>
                  <a:schemeClr val="tx1"/>
                </a:solidFill>
              </a:rPr>
              <a:t>"</a:t>
            </a:r>
            <a:r>
              <a:rPr lang="zh-CN" altLang="en-US" sz="1600" dirty="0" smtClean="0">
                <a:solidFill>
                  <a:schemeClr val="tx1"/>
                </a:solidFill>
              </a:rPr>
              <a:t>，同时它也决定了在新三板流动性环境改善不明朗的情况下，获取成长性溢价是享受估值跃迁的主要手段</a:t>
            </a:r>
            <a:r>
              <a:rPr lang="zh-CN" altLang="en-US" sz="1600" dirty="0" smtClean="0">
                <a:solidFill>
                  <a:schemeClr val="tx1"/>
                </a:solidFill>
              </a:rPr>
              <a:t>。</a:t>
            </a:r>
            <a:endParaRPr lang="en-US" altLang="zh-CN" sz="1600" dirty="0" smtClean="0">
              <a:solidFill>
                <a:schemeClr val="tx1"/>
              </a:solidFill>
            </a:endParaRPr>
          </a:p>
          <a:p>
            <a:pPr indent="457200">
              <a:lnSpc>
                <a:spcPct val="150000"/>
              </a:lnSpc>
            </a:pPr>
            <a:r>
              <a:rPr lang="zh-CN" altLang="en-US" sz="1600" dirty="0" smtClean="0">
                <a:solidFill>
                  <a:schemeClr val="tx1"/>
                </a:solidFill>
              </a:rPr>
              <a:t>我们</a:t>
            </a:r>
            <a:r>
              <a:rPr lang="zh-CN" altLang="en-US" sz="1600" dirty="0" smtClean="0">
                <a:solidFill>
                  <a:schemeClr val="tx1"/>
                </a:solidFill>
              </a:rPr>
              <a:t>建议从以下三个方面筛选每月新增挂牌的企业，即</a:t>
            </a:r>
            <a:r>
              <a:rPr lang="zh-CN" altLang="en-US" sz="1600" dirty="0" smtClean="0">
                <a:solidFill>
                  <a:schemeClr val="tx1"/>
                </a:solidFill>
              </a:rPr>
              <a:t>：</a:t>
            </a:r>
            <a:endParaRPr lang="en-US" altLang="zh-CN" sz="1600" dirty="0" smtClean="0">
              <a:solidFill>
                <a:schemeClr val="tx1"/>
              </a:solidFill>
            </a:endParaRPr>
          </a:p>
          <a:p>
            <a:pPr indent="457200">
              <a:lnSpc>
                <a:spcPct val="150000"/>
              </a:lnSpc>
            </a:pPr>
            <a:r>
              <a:rPr lang="zh-CN" altLang="en-US" sz="1600" dirty="0" smtClean="0">
                <a:solidFill>
                  <a:schemeClr val="tx1"/>
                </a:solidFill>
              </a:rPr>
              <a:t>（</a:t>
            </a:r>
            <a:r>
              <a:rPr lang="en-US" altLang="zh-CN" sz="1600" dirty="0" smtClean="0">
                <a:solidFill>
                  <a:schemeClr val="tx1"/>
                </a:solidFill>
              </a:rPr>
              <a:t>1</a:t>
            </a:r>
            <a:r>
              <a:rPr lang="zh-CN" altLang="en-US" sz="1600" dirty="0" smtClean="0">
                <a:solidFill>
                  <a:schemeClr val="tx1"/>
                </a:solidFill>
              </a:rPr>
              <a:t>）财务上符合创新层甚至是战略新兴板的要求</a:t>
            </a:r>
            <a:r>
              <a:rPr lang="zh-CN" altLang="en-US" sz="1600" dirty="0" smtClean="0">
                <a:solidFill>
                  <a:schemeClr val="tx1"/>
                </a:solidFill>
              </a:rPr>
              <a:t>；</a:t>
            </a:r>
            <a:endParaRPr lang="en-US" altLang="zh-CN" sz="1600" dirty="0" smtClean="0">
              <a:solidFill>
                <a:schemeClr val="tx1"/>
              </a:solidFill>
            </a:endParaRPr>
          </a:p>
          <a:p>
            <a:pPr indent="457200">
              <a:lnSpc>
                <a:spcPct val="150000"/>
              </a:lnSpc>
            </a:pPr>
            <a:r>
              <a:rPr lang="zh-CN" altLang="en-US" sz="1600" dirty="0" smtClean="0">
                <a:solidFill>
                  <a:schemeClr val="tx1"/>
                </a:solidFill>
              </a:rPr>
              <a:t>（</a:t>
            </a:r>
            <a:r>
              <a:rPr lang="en-US" altLang="zh-CN" sz="1600" dirty="0" smtClean="0">
                <a:solidFill>
                  <a:schemeClr val="tx1"/>
                </a:solidFill>
              </a:rPr>
              <a:t>2</a:t>
            </a:r>
            <a:r>
              <a:rPr lang="zh-CN" altLang="en-US" sz="1600" dirty="0" smtClean="0">
                <a:solidFill>
                  <a:schemeClr val="tx1"/>
                </a:solidFill>
              </a:rPr>
              <a:t>）行业属于新兴行业且能快速增长</a:t>
            </a:r>
            <a:r>
              <a:rPr lang="zh-CN" altLang="en-US" sz="1600" dirty="0" smtClean="0">
                <a:solidFill>
                  <a:schemeClr val="tx1"/>
                </a:solidFill>
              </a:rPr>
              <a:t>；</a:t>
            </a:r>
            <a:endParaRPr lang="en-US" altLang="zh-CN" sz="1600" dirty="0" smtClean="0">
              <a:solidFill>
                <a:schemeClr val="tx1"/>
              </a:solidFill>
            </a:endParaRPr>
          </a:p>
          <a:p>
            <a:pPr indent="457200">
              <a:lnSpc>
                <a:spcPct val="150000"/>
              </a:lnSpc>
            </a:pPr>
            <a:r>
              <a:rPr lang="zh-CN" altLang="en-US" sz="1600" dirty="0" smtClean="0">
                <a:solidFill>
                  <a:schemeClr val="tx1"/>
                </a:solidFill>
              </a:rPr>
              <a:t>（</a:t>
            </a:r>
            <a:r>
              <a:rPr lang="en-US" altLang="zh-CN" sz="1600" dirty="0" smtClean="0">
                <a:solidFill>
                  <a:schemeClr val="tx1"/>
                </a:solidFill>
              </a:rPr>
              <a:t>3</a:t>
            </a:r>
            <a:r>
              <a:rPr lang="zh-CN" altLang="en-US" sz="1600" dirty="0" smtClean="0">
                <a:solidFill>
                  <a:schemeClr val="tx1"/>
                </a:solidFill>
              </a:rPr>
              <a:t>）在多层次资本市场形成期，强有力的股东背景或者战略投资人也是挑选企业的重要考量因素</a:t>
            </a:r>
            <a:r>
              <a:rPr lang="zh-CN" altLang="en-US" sz="1600" dirty="0" smtClean="0">
                <a:solidFill>
                  <a:schemeClr val="tx1"/>
                </a:solidFill>
              </a:rPr>
              <a:t>。</a:t>
            </a:r>
            <a:endParaRPr lang="zh-CN" altLang="en-US" sz="1600" dirty="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843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 name="直接连接符 12"/>
          <p:cNvCxnSpPr/>
          <p:nvPr/>
        </p:nvCxnSpPr>
        <p:spPr>
          <a:xfrm>
            <a:off x="684213" y="4941888"/>
            <a:ext cx="467995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438" name="TextBox 13"/>
          <p:cNvSpPr txBox="1">
            <a:spLocks noChangeArrowheads="1"/>
          </p:cNvSpPr>
          <p:nvPr/>
        </p:nvSpPr>
        <p:spPr bwMode="auto">
          <a:xfrm>
            <a:off x="1189038" y="4337050"/>
            <a:ext cx="4822825" cy="579438"/>
          </a:xfrm>
          <a:prstGeom prst="rect">
            <a:avLst/>
          </a:prstGeom>
          <a:noFill/>
          <a:ln w="9525">
            <a:noFill/>
            <a:miter lim="800000"/>
            <a:headEnd/>
            <a:tailEnd/>
          </a:ln>
        </p:spPr>
        <p:txBody>
          <a:bodyPr>
            <a:spAutoFit/>
          </a:bodyPr>
          <a:lstStyle/>
          <a:p>
            <a:r>
              <a:rPr lang="zh-CN" altLang="en-US" sz="3200" b="1">
                <a:solidFill>
                  <a:srgbClr val="7F7F7F"/>
                </a:solidFill>
                <a:latin typeface="微软雅黑" pitchFamily="34" charset="-122"/>
                <a:ea typeface="微软雅黑" pitchFamily="34" charset="-122"/>
              </a:rPr>
              <a:t>谢谢！</a:t>
            </a:r>
          </a:p>
        </p:txBody>
      </p:sp>
      <p:pic>
        <p:nvPicPr>
          <p:cNvPr id="1843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51520" y="66675"/>
            <a:ext cx="8189094" cy="784225"/>
          </a:xfrm>
        </p:spPr>
        <p:txBody>
          <a:bodyPr/>
          <a:lstStyle/>
          <a:p>
            <a:r>
              <a:rPr lang="en-US" altLang="zh-CN" dirty="0" smtClean="0">
                <a:solidFill>
                  <a:schemeClr val="bg1"/>
                </a:solidFill>
              </a:rPr>
              <a:t>920</a:t>
            </a:r>
            <a:r>
              <a:rPr lang="zh-CN" altLang="en-US" dirty="0" smtClean="0">
                <a:solidFill>
                  <a:schemeClr val="bg1"/>
                </a:solidFill>
              </a:rPr>
              <a:t>家企业入围 新三板首轮创新层公司探秘</a:t>
            </a:r>
            <a:endParaRPr lang="zh-CN" altLang="en-US" dirty="0">
              <a:solidFill>
                <a:schemeClr val="bg1"/>
              </a:solidFill>
            </a:endParaRPr>
          </a:p>
        </p:txBody>
      </p:sp>
      <p:sp>
        <p:nvSpPr>
          <p:cNvPr id="15362" name="Text Box 8"/>
          <p:cNvSpPr txBox="1">
            <a:spLocks noChangeArrowheads="1"/>
          </p:cNvSpPr>
          <p:nvPr/>
        </p:nvSpPr>
        <p:spPr bwMode="auto">
          <a:xfrm>
            <a:off x="467544" y="1333714"/>
            <a:ext cx="8136904" cy="4111510"/>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首轮创新层选秀结束。在</a:t>
            </a:r>
            <a:r>
              <a:rPr lang="en-US" altLang="zh-CN" sz="1600" dirty="0" smtClean="0">
                <a:latin typeface="微软雅黑" pitchFamily="34" charset="-122"/>
                <a:ea typeface="微软雅黑" pitchFamily="34" charset="-122"/>
              </a:rPr>
              <a:t>7500</a:t>
            </a:r>
            <a:r>
              <a:rPr lang="zh-CN" altLang="en-US" sz="1600" dirty="0" smtClean="0">
                <a:latin typeface="微软雅黑" pitchFamily="34" charset="-122"/>
                <a:ea typeface="微软雅黑" pitchFamily="34" charset="-122"/>
              </a:rPr>
              <a:t>家新三板公司中，根据全国股转系统公布的名单，</a:t>
            </a:r>
            <a:r>
              <a:rPr lang="en-US" altLang="zh-CN" sz="1600" dirty="0" smtClean="0">
                <a:latin typeface="微软雅黑" pitchFamily="34" charset="-122"/>
                <a:ea typeface="微软雅黑" pitchFamily="34" charset="-122"/>
              </a:rPr>
              <a:t>920</a:t>
            </a:r>
            <a:r>
              <a:rPr lang="zh-CN" altLang="en-US" sz="1600" dirty="0" smtClean="0">
                <a:latin typeface="微软雅黑" pitchFamily="34" charset="-122"/>
                <a:ea typeface="微软雅黑" pitchFamily="34" charset="-122"/>
              </a:rPr>
              <a:t>家挂牌企业被纳入创新层进行管理，其他企业将自动划入基础层。从盈利能力、分红力度等维度来看，纳入创新层的企业中，“高富帅”和“土豪”不少，</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年度净利过亿元的企业达</a:t>
            </a:r>
            <a:r>
              <a:rPr lang="en-US" altLang="zh-CN" sz="1600" dirty="0" smtClean="0">
                <a:latin typeface="微软雅黑" pitchFamily="34" charset="-122"/>
                <a:ea typeface="微软雅黑" pitchFamily="34" charset="-122"/>
              </a:rPr>
              <a:t>53</a:t>
            </a:r>
            <a:r>
              <a:rPr lang="zh-CN" altLang="en-US" sz="1600" dirty="0" smtClean="0">
                <a:latin typeface="微软雅黑" pitchFamily="34" charset="-122"/>
                <a:ea typeface="微软雅黑" pitchFamily="34" charset="-122"/>
              </a:rPr>
              <a:t>家，并已有</a:t>
            </a:r>
            <a:r>
              <a:rPr lang="en-US" altLang="zh-CN" sz="1600" dirty="0" smtClean="0">
                <a:latin typeface="微软雅黑" pitchFamily="34" charset="-122"/>
                <a:ea typeface="微软雅黑" pitchFamily="34" charset="-122"/>
              </a:rPr>
              <a:t>232</a:t>
            </a:r>
            <a:r>
              <a:rPr lang="zh-CN" altLang="en-US" sz="1600" dirty="0" smtClean="0">
                <a:latin typeface="微软雅黑" pitchFamily="34" charset="-122"/>
                <a:ea typeface="微软雅黑" pitchFamily="34" charset="-122"/>
              </a:rPr>
              <a:t>家企业</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年度现金分红共</a:t>
            </a:r>
            <a:r>
              <a:rPr lang="en-US" altLang="zh-CN" sz="1600" dirty="0" smtClean="0">
                <a:latin typeface="微软雅黑" pitchFamily="34" charset="-122"/>
                <a:ea typeface="微软雅黑" pitchFamily="34" charset="-122"/>
              </a:rPr>
              <a:t>54</a:t>
            </a:r>
            <a:r>
              <a:rPr lang="zh-CN" altLang="en-US" sz="1600" dirty="0" smtClean="0">
                <a:latin typeface="微软雅黑" pitchFamily="34" charset="-122"/>
                <a:ea typeface="微软雅黑" pitchFamily="34" charset="-122"/>
              </a:rPr>
              <a:t>亿元。</a:t>
            </a:r>
          </a:p>
          <a:p>
            <a:pPr indent="457200">
              <a:lnSpc>
                <a:spcPct val="150000"/>
              </a:lnSpc>
            </a:pPr>
            <a:r>
              <a:rPr lang="en-US" altLang="zh-CN" sz="1600" b="1" dirty="0" smtClean="0">
                <a:latin typeface="微软雅黑" pitchFamily="34" charset="-122"/>
                <a:ea typeface="微软雅黑" pitchFamily="34" charset="-122"/>
              </a:rPr>
              <a:t>53</a:t>
            </a:r>
            <a:r>
              <a:rPr lang="zh-CN" altLang="en-US" sz="1600" b="1" dirty="0" smtClean="0">
                <a:latin typeface="微软雅黑" pitchFamily="34" charset="-122"/>
                <a:ea typeface="微软雅黑" pitchFamily="34" charset="-122"/>
              </a:rPr>
              <a:t>家企业净利过亿元</a:t>
            </a:r>
          </a:p>
          <a:p>
            <a:pPr indent="457200">
              <a:lnSpc>
                <a:spcPct val="150000"/>
              </a:lnSpc>
            </a:pPr>
            <a:r>
              <a:rPr lang="zh-CN" altLang="en-US" sz="1600" dirty="0" smtClean="0">
                <a:latin typeface="微软雅黑" pitchFamily="34" charset="-122"/>
                <a:ea typeface="微软雅黑" pitchFamily="34" charset="-122"/>
              </a:rPr>
              <a:t>从盈利能力看，</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920</a:t>
            </a:r>
            <a:r>
              <a:rPr lang="zh-CN" altLang="en-US" sz="1600" dirty="0" smtClean="0">
                <a:latin typeface="微软雅黑" pitchFamily="34" charset="-122"/>
                <a:ea typeface="微软雅黑" pitchFamily="34" charset="-122"/>
              </a:rPr>
              <a:t>家挂牌企业共取得净利润总额</a:t>
            </a:r>
            <a:r>
              <a:rPr lang="en-US" altLang="zh-CN" sz="1600" dirty="0" smtClean="0">
                <a:latin typeface="微软雅黑" pitchFamily="34" charset="-122"/>
                <a:ea typeface="微软雅黑" pitchFamily="34" charset="-122"/>
              </a:rPr>
              <a:t>377</a:t>
            </a:r>
            <a:r>
              <a:rPr lang="zh-CN" altLang="en-US" sz="1600" dirty="0" smtClean="0">
                <a:latin typeface="微软雅黑" pitchFamily="34" charset="-122"/>
                <a:ea typeface="微软雅黑" pitchFamily="34" charset="-122"/>
              </a:rPr>
              <a:t>亿元，占全部挂牌企业净利润总额为</a:t>
            </a:r>
            <a:r>
              <a:rPr lang="en-US" altLang="zh-CN" sz="1600" dirty="0" smtClean="0">
                <a:latin typeface="微软雅黑" pitchFamily="34" charset="-122"/>
                <a:ea typeface="微软雅黑" pitchFamily="34" charset="-122"/>
              </a:rPr>
              <a:t>915</a:t>
            </a:r>
            <a:r>
              <a:rPr lang="zh-CN" altLang="en-US" sz="1600" dirty="0" smtClean="0">
                <a:latin typeface="微软雅黑" pitchFamily="34" charset="-122"/>
                <a:ea typeface="微软雅黑" pitchFamily="34" charset="-122"/>
              </a:rPr>
              <a:t>亿元的</a:t>
            </a:r>
            <a:r>
              <a:rPr lang="en-US" altLang="zh-CN" sz="1600" dirty="0" smtClean="0">
                <a:latin typeface="微软雅黑" pitchFamily="34" charset="-122"/>
                <a:ea typeface="微软雅黑" pitchFamily="34" charset="-122"/>
              </a:rPr>
              <a:t>41%</a:t>
            </a:r>
            <a:r>
              <a:rPr lang="zh-CN" altLang="en-US" sz="1600" dirty="0" smtClean="0">
                <a:latin typeface="微软雅黑" pitchFamily="34" charset="-122"/>
                <a:ea typeface="微软雅黑" pitchFamily="34" charset="-122"/>
              </a:rPr>
              <a:t>。其中，</a:t>
            </a:r>
            <a:r>
              <a:rPr lang="en-US" altLang="zh-CN" sz="1600" dirty="0" smtClean="0">
                <a:latin typeface="微软雅黑" pitchFamily="34" charset="-122"/>
                <a:ea typeface="微软雅黑" pitchFamily="34" charset="-122"/>
              </a:rPr>
              <a:t>888</a:t>
            </a:r>
            <a:r>
              <a:rPr lang="zh-CN" altLang="en-US" sz="1600" dirty="0" smtClean="0">
                <a:latin typeface="微软雅黑" pitchFamily="34" charset="-122"/>
                <a:ea typeface="微软雅黑" pitchFamily="34" charset="-122"/>
              </a:rPr>
              <a:t>家企业盈利，</a:t>
            </a:r>
            <a:r>
              <a:rPr lang="en-US" altLang="zh-CN" sz="1600" dirty="0" smtClean="0">
                <a:latin typeface="微软雅黑" pitchFamily="34" charset="-122"/>
                <a:ea typeface="微软雅黑" pitchFamily="34" charset="-122"/>
              </a:rPr>
              <a:t>53</a:t>
            </a:r>
            <a:r>
              <a:rPr lang="zh-CN" altLang="en-US" sz="1600" dirty="0" smtClean="0">
                <a:latin typeface="微软雅黑" pitchFamily="34" charset="-122"/>
                <a:ea typeface="微软雅黑" pitchFamily="34" charset="-122"/>
              </a:rPr>
              <a:t>家净利润超过</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亿元。东海证券以全年盈利</a:t>
            </a:r>
            <a:r>
              <a:rPr lang="en-US" altLang="zh-CN" sz="1600" dirty="0" smtClean="0">
                <a:latin typeface="微软雅黑" pitchFamily="34" charset="-122"/>
                <a:ea typeface="微软雅黑" pitchFamily="34" charset="-122"/>
              </a:rPr>
              <a:t>18.27</a:t>
            </a:r>
            <a:r>
              <a:rPr lang="zh-CN" altLang="en-US" sz="1600" dirty="0" smtClean="0">
                <a:latin typeface="微软雅黑" pitchFamily="34" charset="-122"/>
                <a:ea typeface="微软雅黑" pitchFamily="34" charset="-122"/>
              </a:rPr>
              <a:t>亿元荣登榜首，榜单最后一名钢银电商亏损</a:t>
            </a:r>
            <a:r>
              <a:rPr lang="en-US" altLang="zh-CN" sz="1600" dirty="0" smtClean="0">
                <a:latin typeface="微软雅黑" pitchFamily="34" charset="-122"/>
                <a:ea typeface="微软雅黑" pitchFamily="34" charset="-122"/>
              </a:rPr>
              <a:t>4.4</a:t>
            </a:r>
            <a:r>
              <a:rPr lang="zh-CN" altLang="en-US" sz="1600" dirty="0" smtClean="0">
                <a:latin typeface="微软雅黑" pitchFamily="34" charset="-122"/>
                <a:ea typeface="微软雅黑" pitchFamily="34" charset="-122"/>
              </a:rPr>
              <a:t>亿元。</a:t>
            </a:r>
          </a:p>
          <a:p>
            <a:pPr indent="457200">
              <a:lnSpc>
                <a:spcPct val="150000"/>
              </a:lnSpc>
            </a:pPr>
            <a:r>
              <a:rPr lang="zh-CN" altLang="en-US" sz="1600" dirty="0" smtClean="0">
                <a:latin typeface="微软雅黑" pitchFamily="34" charset="-122"/>
                <a:ea typeface="微软雅黑" pitchFamily="34" charset="-122"/>
              </a:rPr>
              <a:t>除东海证券外，净利润超过</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亿元的还有南京证券和齐鲁银行，分别为</a:t>
            </a:r>
            <a:r>
              <a:rPr lang="en-US" altLang="zh-CN" sz="1600" dirty="0" smtClean="0">
                <a:latin typeface="微软雅黑" pitchFamily="34" charset="-122"/>
                <a:ea typeface="微软雅黑" pitchFamily="34" charset="-122"/>
              </a:rPr>
              <a:t>14</a:t>
            </a:r>
            <a:r>
              <a:rPr lang="zh-CN" altLang="en-US" sz="1600" dirty="0" smtClean="0">
                <a:latin typeface="微软雅黑" pitchFamily="34" charset="-122"/>
                <a:ea typeface="微软雅黑" pitchFamily="34" charset="-122"/>
              </a:rPr>
              <a:t>亿元和</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亿元。净利润在</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亿</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亿元区间的有</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家，分别是华强方特、九鼎集团、永安期货、联讯证券、成大生物、垦丰种业、天地壹号、圣泉集团、爱柯迪、益盟股份、合全药业。</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23528" y="66675"/>
            <a:ext cx="8189094" cy="784225"/>
          </a:xfrm>
        </p:spPr>
        <p:txBody>
          <a:bodyPr/>
          <a:lstStyle/>
          <a:p>
            <a:pPr eaLnBrk="1" hangingPunct="1"/>
            <a:r>
              <a:rPr lang="en-US" altLang="zh-CN" dirty="0" smtClean="0">
                <a:solidFill>
                  <a:schemeClr val="bg1"/>
                </a:solidFill>
              </a:rPr>
              <a:t>920</a:t>
            </a:r>
            <a:r>
              <a:rPr lang="zh-CN" altLang="en-US" dirty="0" smtClean="0">
                <a:solidFill>
                  <a:schemeClr val="bg1"/>
                </a:solidFill>
              </a:rPr>
              <a:t>家企业入围 新三板首轮创新层公司探秘</a:t>
            </a:r>
            <a:endParaRPr lang="en-US" altLang="zh-CN" dirty="0" smtClean="0">
              <a:solidFill>
                <a:schemeClr val="bg1"/>
              </a:solidFill>
            </a:endParaRPr>
          </a:p>
        </p:txBody>
      </p:sp>
      <p:sp>
        <p:nvSpPr>
          <p:cNvPr id="15362" name="Text Box 8"/>
          <p:cNvSpPr txBox="1">
            <a:spLocks noChangeArrowheads="1"/>
          </p:cNvSpPr>
          <p:nvPr/>
        </p:nvSpPr>
        <p:spPr bwMode="auto">
          <a:xfrm>
            <a:off x="395536" y="1180406"/>
            <a:ext cx="8136904" cy="4480842"/>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从行业分类看，券商、</a:t>
            </a:r>
            <a:r>
              <a:rPr lang="en-US" altLang="zh-CN" sz="1600" dirty="0" smtClean="0">
                <a:latin typeface="微软雅黑" pitchFamily="34" charset="-122"/>
                <a:ea typeface="微软雅黑" pitchFamily="34" charset="-122"/>
              </a:rPr>
              <a:t>PE</a:t>
            </a:r>
            <a:r>
              <a:rPr lang="zh-CN" altLang="en-US" sz="1600" dirty="0" smtClean="0">
                <a:latin typeface="微软雅黑" pitchFamily="34" charset="-122"/>
                <a:ea typeface="微软雅黑" pitchFamily="34" charset="-122"/>
              </a:rPr>
              <a:t>、保险等金融类企业盈利状况偏好，</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家金融类挂牌企业净利润总和占</a:t>
            </a:r>
            <a:r>
              <a:rPr lang="en-US" altLang="zh-CN" sz="1600" dirty="0" smtClean="0">
                <a:latin typeface="微软雅黑" pitchFamily="34" charset="-122"/>
                <a:ea typeface="微软雅黑" pitchFamily="34" charset="-122"/>
              </a:rPr>
              <a:t>53</a:t>
            </a:r>
            <a:r>
              <a:rPr lang="zh-CN" altLang="en-US" sz="1600" dirty="0" smtClean="0">
                <a:latin typeface="微软雅黑" pitchFamily="34" charset="-122"/>
                <a:ea typeface="微软雅黑" pitchFamily="34" charset="-122"/>
              </a:rPr>
              <a:t>家净利润过亿元企业净利润总和的将近六成；其次是食品饮料</a:t>
            </a:r>
            <a:r>
              <a:rPr lang="en-US" altLang="zh-CN" sz="1600" dirty="0" smtClean="0">
                <a:latin typeface="微软雅黑" pitchFamily="34" charset="-122"/>
                <a:ea typeface="微软雅黑" pitchFamily="34" charset="-122"/>
              </a:rPr>
              <a:t>(8653.32,-130.960,-1.49%)</a:t>
            </a:r>
            <a:r>
              <a:rPr lang="zh-CN" altLang="en-US" sz="1600" dirty="0" smtClean="0">
                <a:latin typeface="微软雅黑" pitchFamily="34" charset="-122"/>
                <a:ea typeface="微软雅黑" pitchFamily="34" charset="-122"/>
              </a:rPr>
              <a:t>类的快销行业、医药类、机械制造业。券商和</a:t>
            </a:r>
            <a:r>
              <a:rPr lang="en-US" altLang="zh-CN" sz="1600" dirty="0" smtClean="0">
                <a:latin typeface="微软雅黑" pitchFamily="34" charset="-122"/>
                <a:ea typeface="微软雅黑" pitchFamily="34" charset="-122"/>
              </a:rPr>
              <a:t>PE</a:t>
            </a:r>
            <a:r>
              <a:rPr lang="zh-CN" altLang="en-US" sz="1600" dirty="0" smtClean="0">
                <a:latin typeface="微软雅黑" pitchFamily="34" charset="-122"/>
                <a:ea typeface="微软雅黑" pitchFamily="34" charset="-122"/>
              </a:rPr>
              <a:t>类挂牌企业，虽然净利润数额大，但靠天吃饭的特性也表现得淋漓尽致。以东海证券为例，</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年上半年实现</a:t>
            </a:r>
            <a:r>
              <a:rPr lang="en-US" altLang="zh-CN" sz="1600" dirty="0" smtClean="0">
                <a:latin typeface="微软雅黑" pitchFamily="34" charset="-122"/>
                <a:ea typeface="微软雅黑" pitchFamily="34" charset="-122"/>
              </a:rPr>
              <a:t>17</a:t>
            </a:r>
            <a:r>
              <a:rPr lang="zh-CN" altLang="en-US" sz="1600" dirty="0" smtClean="0">
                <a:latin typeface="微软雅黑" pitchFamily="34" charset="-122"/>
                <a:ea typeface="微软雅黑" pitchFamily="34" charset="-122"/>
              </a:rPr>
              <a:t>亿元净利润，同比增长</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倍，但全年仅有</a:t>
            </a:r>
            <a:r>
              <a:rPr lang="en-US" altLang="zh-CN" sz="1600" dirty="0" smtClean="0">
                <a:latin typeface="微软雅黑" pitchFamily="34" charset="-122"/>
                <a:ea typeface="微软雅黑" pitchFamily="34" charset="-122"/>
              </a:rPr>
              <a:t>18</a:t>
            </a:r>
            <a:r>
              <a:rPr lang="zh-CN" altLang="en-US" sz="1600" dirty="0" smtClean="0">
                <a:latin typeface="微软雅黑" pitchFamily="34" charset="-122"/>
                <a:ea typeface="微软雅黑" pitchFamily="34" charset="-122"/>
              </a:rPr>
              <a:t>亿元净利润，说明下半年仅赚了</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亿元，市场大幅调整对其业绩影响不言而喻。</a:t>
            </a:r>
          </a:p>
          <a:p>
            <a:pPr indent="457200">
              <a:lnSpc>
                <a:spcPct val="150000"/>
              </a:lnSpc>
            </a:pPr>
            <a:r>
              <a:rPr lang="zh-CN" altLang="en-US" sz="1600" dirty="0" smtClean="0">
                <a:latin typeface="微软雅黑" pitchFamily="34" charset="-122"/>
                <a:ea typeface="微软雅黑" pitchFamily="34" charset="-122"/>
              </a:rPr>
              <a:t>多位投资界人士对中国在证券报记者表示，医药生物</a:t>
            </a:r>
            <a:r>
              <a:rPr lang="en-US" altLang="zh-CN" sz="1600" dirty="0" smtClean="0">
                <a:latin typeface="微软雅黑" pitchFamily="34" charset="-122"/>
                <a:ea typeface="微软雅黑" pitchFamily="34" charset="-122"/>
              </a:rPr>
              <a:t>(8443.62,-55.690,-0.66%)</a:t>
            </a:r>
            <a:r>
              <a:rPr lang="zh-CN" altLang="en-US" sz="1600" dirty="0" smtClean="0">
                <a:latin typeface="微软雅黑" pitchFamily="34" charset="-122"/>
                <a:ea typeface="微软雅黑" pitchFamily="34" charset="-122"/>
              </a:rPr>
              <a:t>类挂牌企业发展潜力大。净利润过亿元的药企共</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家，其中</a:t>
            </a: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家同比增幅超过</a:t>
            </a:r>
            <a:r>
              <a:rPr lang="en-US" altLang="zh-CN" sz="1600" dirty="0" smtClean="0">
                <a:latin typeface="微软雅黑" pitchFamily="34" charset="-122"/>
                <a:ea typeface="微软雅黑" pitchFamily="34" charset="-122"/>
              </a:rPr>
              <a:t>30%</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家略有增长，</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家负增长。主营放射性药物的原子高科，</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年实现营收</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亿元，同比增长</a:t>
            </a:r>
            <a:r>
              <a:rPr lang="en-US" altLang="zh-CN" sz="1600" dirty="0" smtClean="0">
                <a:latin typeface="微软雅黑" pitchFamily="34" charset="-122"/>
                <a:ea typeface="微软雅黑" pitchFamily="34" charset="-122"/>
              </a:rPr>
              <a:t>9.75%</a:t>
            </a:r>
            <a:r>
              <a:rPr lang="zh-CN" altLang="en-US" sz="1600" dirty="0" smtClean="0">
                <a:latin typeface="微软雅黑" pitchFamily="34" charset="-122"/>
                <a:ea typeface="微软雅黑" pitchFamily="34" charset="-122"/>
              </a:rPr>
              <a:t>；净利润</a:t>
            </a:r>
            <a:r>
              <a:rPr lang="en-US" altLang="zh-CN" sz="1600" dirty="0" smtClean="0">
                <a:latin typeface="微软雅黑" pitchFamily="34" charset="-122"/>
                <a:ea typeface="微软雅黑" pitchFamily="34" charset="-122"/>
              </a:rPr>
              <a:t>1.7</a:t>
            </a:r>
            <a:r>
              <a:rPr lang="zh-CN" altLang="en-US" sz="1600" dirty="0" smtClean="0">
                <a:latin typeface="微软雅黑" pitchFamily="34" charset="-122"/>
                <a:ea typeface="微软雅黑" pitchFamily="34" charset="-122"/>
              </a:rPr>
              <a:t>亿元，同比增长</a:t>
            </a:r>
            <a:r>
              <a:rPr lang="en-US" altLang="zh-CN" sz="1600" dirty="0" smtClean="0">
                <a:latin typeface="微软雅黑" pitchFamily="34" charset="-122"/>
                <a:ea typeface="微软雅黑" pitchFamily="34" charset="-122"/>
              </a:rPr>
              <a:t>30.60%</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CRO</a:t>
            </a:r>
            <a:r>
              <a:rPr lang="zh-CN" altLang="en-US" sz="1600" dirty="0" smtClean="0">
                <a:latin typeface="微软雅黑" pitchFamily="34" charset="-122"/>
                <a:ea typeface="微软雅黑" pitchFamily="34" charset="-122"/>
              </a:rPr>
              <a:t>企业合全药业，</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年实现营收</a:t>
            </a:r>
            <a:r>
              <a:rPr lang="en-US" altLang="zh-CN" sz="1600" dirty="0" smtClean="0">
                <a:latin typeface="微软雅黑" pitchFamily="34" charset="-122"/>
                <a:ea typeface="微软雅黑" pitchFamily="34" charset="-122"/>
              </a:rPr>
              <a:t>12.69</a:t>
            </a:r>
            <a:r>
              <a:rPr lang="zh-CN" altLang="en-US" sz="1600" dirty="0" smtClean="0">
                <a:latin typeface="微软雅黑" pitchFamily="34" charset="-122"/>
                <a:ea typeface="微软雅黑" pitchFamily="34" charset="-122"/>
              </a:rPr>
              <a:t>亿元，同比增长</a:t>
            </a:r>
            <a:r>
              <a:rPr lang="en-US" altLang="zh-CN" sz="1600" dirty="0" smtClean="0">
                <a:latin typeface="微软雅黑" pitchFamily="34" charset="-122"/>
                <a:ea typeface="微软雅黑" pitchFamily="34" charset="-122"/>
              </a:rPr>
              <a:t>18%</a:t>
            </a:r>
            <a:r>
              <a:rPr lang="zh-CN" altLang="en-US" sz="1600" dirty="0" smtClean="0">
                <a:latin typeface="微软雅黑" pitchFamily="34" charset="-122"/>
                <a:ea typeface="微软雅黑" pitchFamily="34" charset="-122"/>
              </a:rPr>
              <a:t>；净利润</a:t>
            </a:r>
            <a:r>
              <a:rPr lang="en-US" altLang="zh-CN" sz="1600" dirty="0" smtClean="0">
                <a:latin typeface="微软雅黑" pitchFamily="34" charset="-122"/>
                <a:ea typeface="微软雅黑" pitchFamily="34" charset="-122"/>
              </a:rPr>
              <a:t>3.3</a:t>
            </a:r>
            <a:r>
              <a:rPr lang="zh-CN" altLang="en-US" sz="1600" dirty="0" smtClean="0">
                <a:latin typeface="微软雅黑" pitchFamily="34" charset="-122"/>
                <a:ea typeface="微软雅黑" pitchFamily="34" charset="-122"/>
              </a:rPr>
              <a:t>亿元，同比增长</a:t>
            </a:r>
            <a:r>
              <a:rPr lang="en-US" altLang="zh-CN" sz="1600" dirty="0" smtClean="0">
                <a:latin typeface="微软雅黑" pitchFamily="34" charset="-122"/>
                <a:ea typeface="微软雅黑" pitchFamily="34" charset="-122"/>
              </a:rPr>
              <a:t>38%</a:t>
            </a:r>
            <a:r>
              <a:rPr lang="zh-CN" altLang="en-US" sz="1600" dirty="0" smtClean="0">
                <a:latin typeface="微软雅黑" pitchFamily="34" charset="-122"/>
                <a:ea typeface="微软雅黑" pitchFamily="34" charset="-122"/>
              </a:rPr>
              <a:t>，业绩增长主要是由于医药研发外包服务市场持续发展。</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8189094" cy="784225"/>
          </a:xfrm>
        </p:spPr>
        <p:txBody>
          <a:bodyPr/>
          <a:lstStyle/>
          <a:p>
            <a:pPr eaLnBrk="1" hangingPunct="1"/>
            <a:r>
              <a:rPr lang="en-US" altLang="zh-CN" dirty="0" smtClean="0">
                <a:solidFill>
                  <a:schemeClr val="bg1"/>
                </a:solidFill>
              </a:rPr>
              <a:t>920</a:t>
            </a:r>
            <a:r>
              <a:rPr lang="zh-CN" altLang="en-US" dirty="0" smtClean="0">
                <a:solidFill>
                  <a:schemeClr val="bg1"/>
                </a:solidFill>
              </a:rPr>
              <a:t>家企业入围 新三板首轮创新层公司探秘</a:t>
            </a:r>
            <a:endParaRPr lang="en-US" altLang="zh-CN" dirty="0" smtClean="0">
              <a:solidFill>
                <a:schemeClr val="bg1"/>
              </a:solidFill>
            </a:endParaRPr>
          </a:p>
        </p:txBody>
      </p:sp>
      <p:sp>
        <p:nvSpPr>
          <p:cNvPr id="15362" name="Text Box 8"/>
          <p:cNvSpPr txBox="1">
            <a:spLocks noChangeArrowheads="1"/>
          </p:cNvSpPr>
          <p:nvPr/>
        </p:nvSpPr>
        <p:spPr bwMode="auto">
          <a:xfrm>
            <a:off x="251520" y="908720"/>
            <a:ext cx="8568952" cy="5958170"/>
          </a:xfrm>
          <a:prstGeom prst="rect">
            <a:avLst/>
          </a:prstGeom>
          <a:noFill/>
          <a:ln w="9525">
            <a:noFill/>
            <a:miter lim="800000"/>
            <a:headEnd/>
            <a:tailEnd/>
          </a:ln>
        </p:spPr>
        <p:txBody>
          <a:bodyPr wrap="square">
            <a:spAutoFit/>
          </a:bodyPr>
          <a:lstStyle/>
          <a:p>
            <a:pPr marL="342900" indent="457200">
              <a:lnSpc>
                <a:spcPct val="150000"/>
              </a:lnSpc>
            </a:pPr>
            <a:r>
              <a:rPr lang="zh-CN" altLang="en-US" sz="1600" b="1" dirty="0" smtClean="0">
                <a:latin typeface="微软雅黑" pitchFamily="34" charset="-122"/>
                <a:ea typeface="微软雅黑" pitchFamily="34" charset="-122"/>
              </a:rPr>
              <a:t>现金分红</a:t>
            </a:r>
            <a:r>
              <a:rPr lang="en-US" altLang="zh-CN" sz="1600" b="1" dirty="0" smtClean="0">
                <a:latin typeface="微软雅黑" pitchFamily="34" charset="-122"/>
                <a:ea typeface="微软雅黑" pitchFamily="34" charset="-122"/>
              </a:rPr>
              <a:t>54</a:t>
            </a:r>
            <a:r>
              <a:rPr lang="zh-CN" altLang="en-US" sz="1600" b="1" dirty="0" smtClean="0">
                <a:latin typeface="微软雅黑" pitchFamily="34" charset="-122"/>
                <a:ea typeface="微软雅黑" pitchFamily="34" charset="-122"/>
              </a:rPr>
              <a:t>亿元</a:t>
            </a:r>
          </a:p>
          <a:p>
            <a:pPr marL="342900" indent="457200">
              <a:lnSpc>
                <a:spcPct val="150000"/>
              </a:lnSpc>
            </a:pPr>
            <a:r>
              <a:rPr lang="zh-CN" altLang="en-US" sz="1600" dirty="0" smtClean="0">
                <a:latin typeface="微软雅黑" pitchFamily="34" charset="-122"/>
                <a:ea typeface="微软雅黑" pitchFamily="34" charset="-122"/>
              </a:rPr>
              <a:t>截至</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19</a:t>
            </a:r>
            <a:r>
              <a:rPr lang="zh-CN" altLang="en-US" sz="1600" dirty="0" smtClean="0">
                <a:latin typeface="微软雅黑" pitchFamily="34" charset="-122"/>
                <a:ea typeface="微软雅黑" pitchFamily="34" charset="-122"/>
              </a:rPr>
              <a:t>日晚，</a:t>
            </a:r>
            <a:r>
              <a:rPr lang="en-US" altLang="zh-CN" sz="1600" dirty="0" smtClean="0">
                <a:latin typeface="微软雅黑" pitchFamily="34" charset="-122"/>
                <a:ea typeface="微软雅黑" pitchFamily="34" charset="-122"/>
              </a:rPr>
              <a:t>920</a:t>
            </a:r>
            <a:r>
              <a:rPr lang="zh-CN" altLang="en-US" sz="1600" dirty="0" smtClean="0">
                <a:latin typeface="微软雅黑" pitchFamily="34" charset="-122"/>
                <a:ea typeface="微软雅黑" pitchFamily="34" charset="-122"/>
              </a:rPr>
              <a:t>家进入创新层企业中，</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年度有</a:t>
            </a:r>
            <a:r>
              <a:rPr lang="en-US" altLang="zh-CN" sz="1600" dirty="0" smtClean="0">
                <a:latin typeface="微软雅黑" pitchFamily="34" charset="-122"/>
                <a:ea typeface="微软雅黑" pitchFamily="34" charset="-122"/>
              </a:rPr>
              <a:t>232</a:t>
            </a:r>
            <a:r>
              <a:rPr lang="zh-CN" altLang="en-US" sz="1600" dirty="0" smtClean="0">
                <a:latin typeface="微软雅黑" pitchFamily="34" charset="-122"/>
                <a:ea typeface="微软雅黑" pitchFamily="34" charset="-122"/>
              </a:rPr>
              <a:t>家企业以现金分红，共派息</a:t>
            </a:r>
            <a:r>
              <a:rPr lang="en-US" altLang="zh-CN" sz="1600" dirty="0" smtClean="0">
                <a:latin typeface="微软雅黑" pitchFamily="34" charset="-122"/>
                <a:ea typeface="微软雅黑" pitchFamily="34" charset="-122"/>
              </a:rPr>
              <a:t>54</a:t>
            </a:r>
            <a:r>
              <a:rPr lang="zh-CN" altLang="en-US" sz="1600" dirty="0" smtClean="0">
                <a:latin typeface="微软雅黑" pitchFamily="34" charset="-122"/>
                <a:ea typeface="微软雅黑" pitchFamily="34" charset="-122"/>
              </a:rPr>
              <a:t>亿元。全部挂牌企业的派息总额则为</a:t>
            </a:r>
            <a:r>
              <a:rPr lang="en-US" altLang="zh-CN" sz="1600" dirty="0" smtClean="0">
                <a:latin typeface="微软雅黑" pitchFamily="34" charset="-122"/>
                <a:ea typeface="微软雅黑" pitchFamily="34" charset="-122"/>
              </a:rPr>
              <a:t>134</a:t>
            </a:r>
            <a:r>
              <a:rPr lang="zh-CN" altLang="en-US" sz="1600" dirty="0" smtClean="0">
                <a:latin typeface="微软雅黑" pitchFamily="34" charset="-122"/>
                <a:ea typeface="微软雅黑" pitchFamily="34" charset="-122"/>
              </a:rPr>
              <a:t>亿元，创新层企业占比达</a:t>
            </a:r>
            <a:r>
              <a:rPr lang="en-US" altLang="zh-CN" sz="1600" dirty="0" smtClean="0">
                <a:latin typeface="微软雅黑" pitchFamily="34" charset="-122"/>
                <a:ea typeface="微软雅黑" pitchFamily="34" charset="-122"/>
              </a:rPr>
              <a:t>40%</a:t>
            </a:r>
            <a:r>
              <a:rPr lang="zh-CN" altLang="en-US" sz="1600" dirty="0" smtClean="0">
                <a:latin typeface="微软雅黑" pitchFamily="34" charset="-122"/>
                <a:ea typeface="微软雅黑" pitchFamily="34" charset="-122"/>
              </a:rPr>
              <a:t>。派息分红是企业成长性的重要体现，有利于增强投资者的信心。</a:t>
            </a:r>
          </a:p>
          <a:p>
            <a:pPr marL="342900" indent="457200">
              <a:lnSpc>
                <a:spcPct val="150000"/>
              </a:lnSpc>
            </a:pPr>
            <a:r>
              <a:rPr lang="zh-CN" altLang="en-US" sz="1600" dirty="0" smtClean="0">
                <a:latin typeface="微软雅黑" pitchFamily="34" charset="-122"/>
                <a:ea typeface="微软雅黑" pitchFamily="34" charset="-122"/>
              </a:rPr>
              <a:t>根据中国证券报记者统计，</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年度派息数额在</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亿元以上的企业共</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家，分别是垦丰种业、齐鲁银行、天地壹号、东海证券、圣泉集团、蓝天燃气、华强方特、西部超导。最为慷慨的垦丰种业主营玉米、水稻、大豆、麦类、甜菜等农作物种子。</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年，垦丰种业营业收入</a:t>
            </a:r>
            <a:r>
              <a:rPr lang="en-US" altLang="zh-CN" sz="1600" dirty="0" smtClean="0">
                <a:latin typeface="微软雅黑" pitchFamily="34" charset="-122"/>
                <a:ea typeface="微软雅黑" pitchFamily="34" charset="-122"/>
              </a:rPr>
              <a:t>19.93</a:t>
            </a:r>
            <a:r>
              <a:rPr lang="zh-CN" altLang="en-US" sz="1600" dirty="0" smtClean="0">
                <a:latin typeface="微软雅黑" pitchFamily="34" charset="-122"/>
                <a:ea typeface="微软雅黑" pitchFamily="34" charset="-122"/>
              </a:rPr>
              <a:t>亿元，归属于挂牌公司股东的净利润</a:t>
            </a:r>
            <a:r>
              <a:rPr lang="en-US" altLang="zh-CN" sz="1600" dirty="0" smtClean="0">
                <a:latin typeface="微软雅黑" pitchFamily="34" charset="-122"/>
                <a:ea typeface="微软雅黑" pitchFamily="34" charset="-122"/>
              </a:rPr>
              <a:t>4.6</a:t>
            </a:r>
            <a:r>
              <a:rPr lang="zh-CN" altLang="en-US" sz="1600" dirty="0" smtClean="0">
                <a:latin typeface="微软雅黑" pitchFamily="34" charset="-122"/>
                <a:ea typeface="微软雅黑" pitchFamily="34" charset="-122"/>
              </a:rPr>
              <a:t>亿元。</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年其现金分红总额达</a:t>
            </a:r>
            <a:r>
              <a:rPr lang="en-US" altLang="zh-CN" sz="1600" dirty="0" smtClean="0">
                <a:latin typeface="微软雅黑" pitchFamily="34" charset="-122"/>
                <a:ea typeface="微软雅黑" pitchFamily="34" charset="-122"/>
              </a:rPr>
              <a:t>4.33</a:t>
            </a:r>
            <a:r>
              <a:rPr lang="zh-CN" altLang="en-US" sz="1600" dirty="0" smtClean="0">
                <a:latin typeface="微软雅黑" pitchFamily="34" charset="-122"/>
                <a:ea typeface="微软雅黑" pitchFamily="34" charset="-122"/>
              </a:rPr>
              <a:t>亿元，约占净利润的</a:t>
            </a:r>
            <a:r>
              <a:rPr lang="en-US" altLang="zh-CN" sz="1600" dirty="0" smtClean="0">
                <a:latin typeface="微软雅黑" pitchFamily="34" charset="-122"/>
                <a:ea typeface="微软雅黑" pitchFamily="34" charset="-122"/>
              </a:rPr>
              <a:t>94%</a:t>
            </a:r>
            <a:r>
              <a:rPr lang="zh-CN" altLang="en-US" sz="1600" dirty="0" smtClean="0">
                <a:latin typeface="微软雅黑" pitchFamily="34" charset="-122"/>
                <a:ea typeface="微软雅黑" pitchFamily="34" charset="-122"/>
              </a:rPr>
              <a:t>。</a:t>
            </a:r>
          </a:p>
          <a:p>
            <a:pPr marL="342900" indent="457200">
              <a:lnSpc>
                <a:spcPct val="150000"/>
              </a:lnSpc>
            </a:pPr>
            <a:r>
              <a:rPr lang="zh-CN" altLang="en-US" sz="1600" dirty="0" smtClean="0">
                <a:latin typeface="微软雅黑" pitchFamily="34" charset="-122"/>
                <a:ea typeface="微软雅黑" pitchFamily="34" charset="-122"/>
              </a:rPr>
              <a:t>中科软于</a:t>
            </a:r>
            <a:r>
              <a:rPr lang="en-US" altLang="zh-CN" sz="1600" dirty="0" smtClean="0">
                <a:latin typeface="微软雅黑" pitchFamily="34" charset="-122"/>
                <a:ea typeface="微软雅黑" pitchFamily="34" charset="-122"/>
              </a:rPr>
              <a:t>2006</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月挂牌，是新三板市场上挂牌最早的企业之一。从挂牌至今，中科软已进行</a:t>
            </a: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次现金分红，金额累计约</a:t>
            </a:r>
            <a:r>
              <a:rPr lang="en-US" altLang="zh-CN" sz="1600" dirty="0" smtClean="0">
                <a:latin typeface="微软雅黑" pitchFamily="34" charset="-122"/>
                <a:ea typeface="微软雅黑" pitchFamily="34" charset="-122"/>
              </a:rPr>
              <a:t>3.83</a:t>
            </a:r>
            <a:r>
              <a:rPr lang="zh-CN" altLang="en-US" sz="1600" dirty="0" smtClean="0">
                <a:latin typeface="微软雅黑" pitchFamily="34" charset="-122"/>
                <a:ea typeface="微软雅黑" pitchFamily="34" charset="-122"/>
              </a:rPr>
              <a:t>亿元。中科软为从事计算机软件研发、应用、服务的智能密集型高新技术企业。</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年中科软实现营业收入</a:t>
            </a:r>
            <a:r>
              <a:rPr lang="en-US" altLang="zh-CN" sz="1600" dirty="0" smtClean="0">
                <a:latin typeface="微软雅黑" pitchFamily="34" charset="-122"/>
                <a:ea typeface="微软雅黑" pitchFamily="34" charset="-122"/>
              </a:rPr>
              <a:t>35.83</a:t>
            </a:r>
            <a:r>
              <a:rPr lang="zh-CN" altLang="en-US" sz="1600" dirty="0" smtClean="0">
                <a:latin typeface="微软雅黑" pitchFamily="34" charset="-122"/>
                <a:ea typeface="微软雅黑" pitchFamily="34" charset="-122"/>
              </a:rPr>
              <a:t>亿元，净利润</a:t>
            </a:r>
            <a:r>
              <a:rPr lang="en-US" altLang="zh-CN" sz="1600" dirty="0" smtClean="0">
                <a:latin typeface="微软雅黑" pitchFamily="34" charset="-122"/>
                <a:ea typeface="微软雅黑" pitchFamily="34" charset="-122"/>
              </a:rPr>
              <a:t>1.68</a:t>
            </a:r>
            <a:r>
              <a:rPr lang="zh-CN" altLang="en-US" sz="1600" dirty="0" smtClean="0">
                <a:latin typeface="微软雅黑" pitchFamily="34" charset="-122"/>
                <a:ea typeface="微软雅黑" pitchFamily="34" charset="-122"/>
              </a:rPr>
              <a:t>亿元。当年中科软实施现金分红共</a:t>
            </a:r>
            <a:r>
              <a:rPr lang="en-US" altLang="zh-CN" sz="1600" dirty="0" smtClean="0">
                <a:latin typeface="微软雅黑" pitchFamily="34" charset="-122"/>
                <a:ea typeface="微软雅黑" pitchFamily="34" charset="-122"/>
              </a:rPr>
              <a:t>7632</a:t>
            </a:r>
            <a:r>
              <a:rPr lang="zh-CN" altLang="en-US" sz="1600" dirty="0" smtClean="0">
                <a:latin typeface="微软雅黑" pitchFamily="34" charset="-122"/>
                <a:ea typeface="微软雅黑" pitchFamily="34" charset="-122"/>
              </a:rPr>
              <a:t>万元，占净利润近一半。</a:t>
            </a:r>
          </a:p>
          <a:p>
            <a:pPr marL="342900" indent="457200">
              <a:lnSpc>
                <a:spcPct val="150000"/>
              </a:lnSpc>
            </a:pPr>
            <a:r>
              <a:rPr lang="zh-CN" altLang="en-US" sz="1600" dirty="0" smtClean="0">
                <a:latin typeface="微软雅黑" pitchFamily="34" charset="-122"/>
                <a:ea typeface="微软雅黑" pitchFamily="34" charset="-122"/>
              </a:rPr>
              <a:t>分红数额在</a:t>
            </a:r>
            <a:r>
              <a:rPr lang="en-US" altLang="zh-CN" sz="1600" dirty="0" smtClean="0">
                <a:latin typeface="微软雅黑" pitchFamily="34" charset="-122"/>
                <a:ea typeface="微软雅黑" pitchFamily="34" charset="-122"/>
              </a:rPr>
              <a:t>3000</a:t>
            </a:r>
            <a:r>
              <a:rPr lang="zh-CN" altLang="en-US" sz="1600" dirty="0" smtClean="0">
                <a:latin typeface="微软雅黑" pitchFamily="34" charset="-122"/>
                <a:ea typeface="微软雅黑" pitchFamily="34" charset="-122"/>
              </a:rPr>
              <a:t>万</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亿元的挂牌企业共有</a:t>
            </a:r>
            <a:r>
              <a:rPr lang="en-US" altLang="zh-CN" sz="1600" dirty="0" smtClean="0">
                <a:latin typeface="微软雅黑" pitchFamily="34" charset="-122"/>
                <a:ea typeface="微软雅黑" pitchFamily="34" charset="-122"/>
              </a:rPr>
              <a:t>31</a:t>
            </a:r>
            <a:r>
              <a:rPr lang="zh-CN" altLang="en-US" sz="1600" dirty="0" smtClean="0">
                <a:latin typeface="微软雅黑" pitchFamily="34" charset="-122"/>
                <a:ea typeface="微软雅黑" pitchFamily="34" charset="-122"/>
              </a:rPr>
              <a:t>家，分别是捷昌驱动、原子高科、昊方机电、绿岸网络、新产业、迈得医疗、佩蒂股份、红豆杉、海纳生物、之江生物、麟龙股份、万辰生物等。</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8189094" cy="784225"/>
          </a:xfrm>
        </p:spPr>
        <p:txBody>
          <a:bodyPr/>
          <a:lstStyle/>
          <a:p>
            <a:r>
              <a:rPr lang="en-US" altLang="zh-CN" dirty="0" smtClean="0">
                <a:solidFill>
                  <a:schemeClr val="bg1"/>
                </a:solidFill>
              </a:rPr>
              <a:t>920</a:t>
            </a:r>
            <a:r>
              <a:rPr lang="zh-CN" altLang="en-US" dirty="0" smtClean="0">
                <a:solidFill>
                  <a:schemeClr val="bg1"/>
                </a:solidFill>
              </a:rPr>
              <a:t>家企业入围 新三板首轮创新层公司探秘</a:t>
            </a:r>
            <a:endParaRPr lang="zh-CN" altLang="en-US" dirty="0">
              <a:solidFill>
                <a:schemeClr val="bg1"/>
              </a:solidFill>
            </a:endParaRPr>
          </a:p>
        </p:txBody>
      </p:sp>
      <p:sp>
        <p:nvSpPr>
          <p:cNvPr id="15362" name="Text Box 8"/>
          <p:cNvSpPr txBox="1">
            <a:spLocks noChangeArrowheads="1"/>
          </p:cNvSpPr>
          <p:nvPr/>
        </p:nvSpPr>
        <p:spPr bwMode="auto">
          <a:xfrm>
            <a:off x="467544" y="1243122"/>
            <a:ext cx="8136904" cy="4850174"/>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屡被做市商增持</a:t>
            </a:r>
          </a:p>
          <a:p>
            <a:pPr indent="457200">
              <a:lnSpc>
                <a:spcPct val="150000"/>
              </a:lnSpc>
            </a:pPr>
            <a:r>
              <a:rPr lang="zh-CN" altLang="en-US" sz="1600" dirty="0" smtClean="0">
                <a:latin typeface="微软雅黑" pitchFamily="34" charset="-122"/>
                <a:ea typeface="微软雅黑" pitchFamily="34" charset="-122"/>
              </a:rPr>
              <a:t>对于挂牌企业的真实情况，除了公司高管，应该就属主办券商和做市商最为熟悉了。统计显示，近一年来，有</a:t>
            </a:r>
            <a:r>
              <a:rPr lang="en-US" altLang="zh-CN" sz="1600" dirty="0" smtClean="0">
                <a:latin typeface="微软雅黑" pitchFamily="34" charset="-122"/>
                <a:ea typeface="微软雅黑" pitchFamily="34" charset="-122"/>
              </a:rPr>
              <a:t>175</a:t>
            </a:r>
            <a:r>
              <a:rPr lang="zh-CN" altLang="en-US" sz="1600" dirty="0" smtClean="0">
                <a:latin typeface="微软雅黑" pitchFamily="34" charset="-122"/>
                <a:ea typeface="微软雅黑" pitchFamily="34" charset="-122"/>
              </a:rPr>
              <a:t>家企业获做市商增持，其中被增持</a:t>
            </a:r>
            <a:r>
              <a:rPr lang="en-US" altLang="zh-CN" sz="1600" dirty="0" smtClean="0">
                <a:latin typeface="微软雅黑" pitchFamily="34" charset="-122"/>
                <a:ea typeface="微软雅黑" pitchFamily="34" charset="-122"/>
              </a:rPr>
              <a:t>100</a:t>
            </a:r>
            <a:r>
              <a:rPr lang="zh-CN" altLang="en-US" sz="1600" dirty="0" smtClean="0">
                <a:latin typeface="微软雅黑" pitchFamily="34" charset="-122"/>
                <a:ea typeface="微软雅黑" pitchFamily="34" charset="-122"/>
              </a:rPr>
              <a:t>万股以上的企业有</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家，分别是蓝天环保、泰古生物、陆特能源、瑞聚股份、寰烁股份。</a:t>
            </a:r>
          </a:p>
          <a:p>
            <a:pPr indent="457200">
              <a:lnSpc>
                <a:spcPct val="150000"/>
              </a:lnSpc>
            </a:pPr>
            <a:r>
              <a:rPr lang="zh-CN" altLang="en-US" sz="1600" dirty="0" smtClean="0">
                <a:latin typeface="微软雅黑" pitchFamily="34" charset="-122"/>
                <a:ea typeface="微软雅黑" pitchFamily="34" charset="-122"/>
              </a:rPr>
              <a:t>蓝天环保从事供暖设备安装、销售以及维修服务，</a:t>
            </a:r>
            <a:r>
              <a:rPr lang="en-US" altLang="zh-CN" sz="1600" dirty="0" smtClean="0">
                <a:latin typeface="微软雅黑" pitchFamily="34" charset="-122"/>
                <a:ea typeface="微软雅黑" pitchFamily="34" charset="-122"/>
              </a:rPr>
              <a:t>2013</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月挂牌新三板。</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年蓝天环保业绩喜人，全年实现营业收入</a:t>
            </a: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亿元，同比增长</a:t>
            </a:r>
            <a:r>
              <a:rPr lang="en-US" altLang="zh-CN" sz="1600" dirty="0" smtClean="0">
                <a:latin typeface="微软雅黑" pitchFamily="34" charset="-122"/>
                <a:ea typeface="微软雅黑" pitchFamily="34" charset="-122"/>
              </a:rPr>
              <a:t>23.74%</a:t>
            </a:r>
            <a:r>
              <a:rPr lang="zh-CN" altLang="en-US" sz="1600" dirty="0" smtClean="0">
                <a:latin typeface="微软雅黑" pitchFamily="34" charset="-122"/>
                <a:ea typeface="微软雅黑" pitchFamily="34" charset="-122"/>
              </a:rPr>
              <a:t>，实现盈利</a:t>
            </a:r>
            <a:r>
              <a:rPr lang="en-US" altLang="zh-CN" sz="1600" dirty="0" smtClean="0">
                <a:latin typeface="微软雅黑" pitchFamily="34" charset="-122"/>
                <a:ea typeface="微软雅黑" pitchFamily="34" charset="-122"/>
              </a:rPr>
              <a:t>3919</a:t>
            </a:r>
            <a:r>
              <a:rPr lang="zh-CN" altLang="en-US" sz="1600" dirty="0" smtClean="0">
                <a:latin typeface="微软雅黑" pitchFamily="34" charset="-122"/>
                <a:ea typeface="微软雅黑" pitchFamily="34" charset="-122"/>
              </a:rPr>
              <a:t>万元，同比增长</a:t>
            </a:r>
            <a:r>
              <a:rPr lang="en-US" altLang="zh-CN" sz="1600" dirty="0" smtClean="0">
                <a:latin typeface="微软雅黑" pitchFamily="34" charset="-122"/>
                <a:ea typeface="微软雅黑" pitchFamily="34" charset="-122"/>
              </a:rPr>
              <a:t>208.93%</a:t>
            </a:r>
            <a:r>
              <a:rPr lang="zh-CN" altLang="en-US" sz="1600" dirty="0" smtClean="0">
                <a:latin typeface="微软雅黑" pitchFamily="34" charset="-122"/>
                <a:ea typeface="微软雅黑" pitchFamily="34" charset="-122"/>
              </a:rPr>
              <a:t>。良好的业绩吸引了多家做市商。</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月，银河证券、国泰君安</a:t>
            </a:r>
            <a:r>
              <a:rPr lang="en-US" altLang="zh-CN" sz="1600" dirty="0" smtClean="0">
                <a:latin typeface="微软雅黑" pitchFamily="34" charset="-122"/>
                <a:ea typeface="微软雅黑" pitchFamily="34" charset="-122"/>
              </a:rPr>
              <a:t>(17.12,-0.180,-1.04%)</a:t>
            </a:r>
            <a:r>
              <a:rPr lang="zh-CN" altLang="en-US" sz="1600" dirty="0" smtClean="0">
                <a:latin typeface="微软雅黑" pitchFamily="34" charset="-122"/>
                <a:ea typeface="微软雅黑" pitchFamily="34" charset="-122"/>
              </a:rPr>
              <a:t>、财通证券、东莞证券和中泰证券加入蓝天环保的做市商队伍，</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家做市商通过定增的方式共认购蓝天环保</a:t>
            </a:r>
            <a:r>
              <a:rPr lang="en-US" altLang="zh-CN" sz="1600" dirty="0" smtClean="0">
                <a:latin typeface="微软雅黑" pitchFamily="34" charset="-122"/>
                <a:ea typeface="微软雅黑" pitchFamily="34" charset="-122"/>
              </a:rPr>
              <a:t>800</a:t>
            </a:r>
            <a:r>
              <a:rPr lang="zh-CN" altLang="en-US" sz="1600" dirty="0" smtClean="0">
                <a:latin typeface="微软雅黑" pitchFamily="34" charset="-122"/>
                <a:ea typeface="微软雅黑" pitchFamily="34" charset="-122"/>
              </a:rPr>
              <a:t>万股。</a:t>
            </a:r>
          </a:p>
          <a:p>
            <a:pPr indent="457200">
              <a:lnSpc>
                <a:spcPct val="150000"/>
              </a:lnSpc>
            </a:pPr>
            <a:r>
              <a:rPr lang="zh-CN" altLang="en-US" sz="1600" dirty="0" smtClean="0">
                <a:latin typeface="微软雅黑" pitchFamily="34" charset="-122"/>
                <a:ea typeface="微软雅黑" pitchFamily="34" charset="-122"/>
              </a:rPr>
              <a:t>瑞聚股份主要提供通信网络规划设计、通信工程施工等通讯技术服务。瑞聚股份近</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年飞速成长，</a:t>
            </a:r>
            <a:r>
              <a:rPr lang="en-US" altLang="zh-CN" sz="1600" dirty="0" smtClean="0">
                <a:latin typeface="微软雅黑" pitchFamily="34" charset="-122"/>
                <a:ea typeface="微软雅黑" pitchFamily="34" charset="-122"/>
              </a:rPr>
              <a:t>2013</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年营业收入分别为</a:t>
            </a:r>
            <a:r>
              <a:rPr lang="en-US" altLang="zh-CN" sz="1600" dirty="0" smtClean="0">
                <a:latin typeface="微软雅黑" pitchFamily="34" charset="-122"/>
                <a:ea typeface="微软雅黑" pitchFamily="34" charset="-122"/>
              </a:rPr>
              <a:t>1650</a:t>
            </a:r>
            <a:r>
              <a:rPr lang="zh-CN" altLang="en-US" sz="1600" dirty="0" smtClean="0">
                <a:latin typeface="微软雅黑" pitchFamily="34" charset="-122"/>
                <a:ea typeface="微软雅黑" pitchFamily="34" charset="-122"/>
              </a:rPr>
              <a:t>万、</a:t>
            </a:r>
            <a:r>
              <a:rPr lang="en-US" altLang="zh-CN" sz="1600" dirty="0" smtClean="0">
                <a:latin typeface="微软雅黑" pitchFamily="34" charset="-122"/>
                <a:ea typeface="微软雅黑" pitchFamily="34" charset="-122"/>
              </a:rPr>
              <a:t>3443</a:t>
            </a:r>
            <a:r>
              <a:rPr lang="zh-CN" altLang="en-US" sz="1600" dirty="0" smtClean="0">
                <a:latin typeface="微软雅黑" pitchFamily="34" charset="-122"/>
                <a:ea typeface="微软雅黑" pitchFamily="34" charset="-122"/>
              </a:rPr>
              <a:t>万和</a:t>
            </a:r>
            <a:r>
              <a:rPr lang="en-US" altLang="zh-CN" sz="1600" dirty="0" smtClean="0">
                <a:latin typeface="微软雅黑" pitchFamily="34" charset="-122"/>
                <a:ea typeface="微软雅黑" pitchFamily="34" charset="-122"/>
              </a:rPr>
              <a:t>6733</a:t>
            </a:r>
            <a:r>
              <a:rPr lang="zh-CN" altLang="en-US" sz="1600" dirty="0" smtClean="0">
                <a:latin typeface="微软雅黑" pitchFamily="34" charset="-122"/>
                <a:ea typeface="微软雅黑" pitchFamily="34" charset="-122"/>
              </a:rPr>
              <a:t>万元，近两年营收复合增长率高达</a:t>
            </a:r>
            <a:r>
              <a:rPr lang="en-US" altLang="zh-CN" sz="1600" dirty="0" smtClean="0">
                <a:latin typeface="微软雅黑" pitchFamily="34" charset="-122"/>
                <a:ea typeface="微软雅黑" pitchFamily="34" charset="-122"/>
              </a:rPr>
              <a:t>102%</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2013</a:t>
            </a:r>
            <a:r>
              <a:rPr lang="zh-CN" altLang="en-US" sz="1600" dirty="0" smtClean="0">
                <a:latin typeface="微软雅黑" pitchFamily="34" charset="-122"/>
                <a:ea typeface="微软雅黑" pitchFamily="34" charset="-122"/>
              </a:rPr>
              <a:t>年净利润只有</a:t>
            </a:r>
            <a:r>
              <a:rPr lang="en-US" altLang="zh-CN" sz="1600" dirty="0" smtClean="0">
                <a:latin typeface="微软雅黑" pitchFamily="34" charset="-122"/>
                <a:ea typeface="微软雅黑" pitchFamily="34" charset="-122"/>
              </a:rPr>
              <a:t>212.29</a:t>
            </a:r>
            <a:r>
              <a:rPr lang="zh-CN" altLang="en-US" sz="1600" dirty="0" smtClean="0">
                <a:latin typeface="微软雅黑" pitchFamily="34" charset="-122"/>
                <a:ea typeface="微软雅黑" pitchFamily="34" charset="-122"/>
              </a:rPr>
              <a:t>万元，</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年净利润达到</a:t>
            </a:r>
            <a:r>
              <a:rPr lang="en-US" altLang="zh-CN" sz="1600" dirty="0" smtClean="0">
                <a:latin typeface="微软雅黑" pitchFamily="34" charset="-122"/>
                <a:ea typeface="微软雅黑" pitchFamily="34" charset="-122"/>
              </a:rPr>
              <a:t>2045.66</a:t>
            </a:r>
            <a:r>
              <a:rPr lang="zh-CN" altLang="en-US" sz="1600" dirty="0" smtClean="0">
                <a:latin typeface="微软雅黑" pitchFamily="34" charset="-122"/>
                <a:ea typeface="微软雅黑" pitchFamily="34" charset="-122"/>
              </a:rPr>
              <a:t>万元，复合增长率为</a:t>
            </a:r>
            <a:r>
              <a:rPr lang="en-US" altLang="zh-CN" sz="1600" dirty="0" smtClean="0">
                <a:latin typeface="微软雅黑" pitchFamily="34" charset="-122"/>
                <a:ea typeface="微软雅黑" pitchFamily="34" charset="-122"/>
              </a:rPr>
              <a:t>210.42%</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71339" y="66675"/>
            <a:ext cx="7973069" cy="784225"/>
          </a:xfrm>
        </p:spPr>
        <p:txBody>
          <a:bodyPr/>
          <a:lstStyle/>
          <a:p>
            <a:r>
              <a:rPr lang="en-US" altLang="zh-CN" dirty="0" smtClean="0">
                <a:solidFill>
                  <a:schemeClr val="bg1"/>
                </a:solidFill>
              </a:rPr>
              <a:t>920</a:t>
            </a:r>
            <a:r>
              <a:rPr lang="zh-CN" altLang="en-US" dirty="0" smtClean="0">
                <a:solidFill>
                  <a:schemeClr val="bg1"/>
                </a:solidFill>
              </a:rPr>
              <a:t>家企业入围 新三板首轮创新层公司探秘</a:t>
            </a:r>
            <a:endParaRPr lang="zh-CN" altLang="en-US" dirty="0">
              <a:solidFill>
                <a:schemeClr val="bg1"/>
              </a:solidFill>
            </a:endParaRPr>
          </a:p>
        </p:txBody>
      </p:sp>
      <p:sp>
        <p:nvSpPr>
          <p:cNvPr id="15363" name="Rectangle 55"/>
          <p:cNvSpPr>
            <a:spLocks noChangeArrowheads="1"/>
          </p:cNvSpPr>
          <p:nvPr/>
        </p:nvSpPr>
        <p:spPr bwMode="auto">
          <a:xfrm>
            <a:off x="539552" y="1161822"/>
            <a:ext cx="8208912" cy="5219506"/>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年上半年，瑞聚股份向东北证券</a:t>
            </a:r>
            <a:r>
              <a:rPr lang="en-US" altLang="zh-CN" sz="1600" dirty="0" smtClean="0">
                <a:latin typeface="微软雅黑" pitchFamily="34" charset="-122"/>
                <a:ea typeface="微软雅黑" pitchFamily="34" charset="-122"/>
              </a:rPr>
              <a:t>(12.22,-0.080,-0.65%)</a:t>
            </a:r>
            <a:r>
              <a:rPr lang="zh-CN" altLang="en-US" sz="1600" dirty="0" smtClean="0">
                <a:latin typeface="微软雅黑" pitchFamily="34" charset="-122"/>
                <a:ea typeface="微软雅黑" pitchFamily="34" charset="-122"/>
              </a:rPr>
              <a:t>、海通证券</a:t>
            </a:r>
            <a:r>
              <a:rPr lang="en-US" altLang="zh-CN" sz="1600" dirty="0" smtClean="0">
                <a:latin typeface="微软雅黑" pitchFamily="34" charset="-122"/>
                <a:ea typeface="微软雅黑" pitchFamily="34" charset="-122"/>
              </a:rPr>
              <a:t>(15.07,0.010,0.07%)</a:t>
            </a:r>
            <a:r>
              <a:rPr lang="zh-CN" altLang="en-US" sz="1600" dirty="0" smtClean="0">
                <a:latin typeface="微软雅黑" pitchFamily="34" charset="-122"/>
                <a:ea typeface="微软雅黑" pitchFamily="34" charset="-122"/>
              </a:rPr>
              <a:t>和中山证券分别定向增发</a:t>
            </a:r>
            <a:r>
              <a:rPr lang="en-US" altLang="zh-CN" sz="1600" dirty="0" smtClean="0">
                <a:latin typeface="微软雅黑" pitchFamily="34" charset="-122"/>
                <a:ea typeface="微软雅黑" pitchFamily="34" charset="-122"/>
              </a:rPr>
              <a:t>30</a:t>
            </a:r>
            <a:r>
              <a:rPr lang="zh-CN" altLang="en-US" sz="1600" dirty="0" smtClean="0">
                <a:latin typeface="微软雅黑" pitchFamily="34" charset="-122"/>
                <a:ea typeface="微软雅黑" pitchFamily="34" charset="-122"/>
              </a:rPr>
              <a:t>万股、</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万股和</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万股，</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家做市商的持股比例分别为</a:t>
            </a:r>
            <a:r>
              <a:rPr lang="en-US" altLang="zh-CN" sz="1600" dirty="0" smtClean="0">
                <a:latin typeface="微软雅黑" pitchFamily="34" charset="-122"/>
                <a:ea typeface="微软雅黑" pitchFamily="34" charset="-122"/>
              </a:rPr>
              <a:t>3.72%</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1.81%</a:t>
            </a:r>
            <a:r>
              <a:rPr lang="zh-CN" altLang="en-US" sz="1600" dirty="0" smtClean="0">
                <a:latin typeface="微软雅黑" pitchFamily="34" charset="-122"/>
                <a:ea typeface="微软雅黑" pitchFamily="34" charset="-122"/>
              </a:rPr>
              <a:t>和</a:t>
            </a:r>
            <a:r>
              <a:rPr lang="en-US" altLang="zh-CN" sz="1600" dirty="0" smtClean="0">
                <a:latin typeface="微软雅黑" pitchFamily="34" charset="-122"/>
                <a:ea typeface="微软雅黑" pitchFamily="34" charset="-122"/>
              </a:rPr>
              <a:t>1.81%</a:t>
            </a:r>
            <a:r>
              <a:rPr lang="zh-CN" altLang="en-US" sz="1600" dirty="0" smtClean="0">
                <a:latin typeface="微软雅黑" pitchFamily="34" charset="-122"/>
                <a:ea typeface="微软雅黑" pitchFamily="34" charset="-122"/>
              </a:rPr>
              <a:t>。当年</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日瑞聚股份进入做市交易。</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30</a:t>
            </a:r>
            <a:r>
              <a:rPr lang="zh-CN" altLang="en-US" sz="1600" dirty="0" smtClean="0">
                <a:latin typeface="微软雅黑" pitchFamily="34" charset="-122"/>
                <a:ea typeface="微软雅黑" pitchFamily="34" charset="-122"/>
              </a:rPr>
              <a:t>日，瑞聚股份进行了一次送股和转增，每</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股送</a:t>
            </a:r>
            <a:r>
              <a:rPr lang="en-US" altLang="zh-CN" sz="1600" dirty="0" smtClean="0">
                <a:latin typeface="微软雅黑" pitchFamily="34" charset="-122"/>
                <a:ea typeface="微软雅黑" pitchFamily="34" charset="-122"/>
              </a:rPr>
              <a:t>6.24</a:t>
            </a:r>
            <a:r>
              <a:rPr lang="zh-CN" altLang="en-US" sz="1600" dirty="0" smtClean="0">
                <a:latin typeface="微软雅黑" pitchFamily="34" charset="-122"/>
                <a:ea typeface="微软雅黑" pitchFamily="34" charset="-122"/>
              </a:rPr>
              <a:t>股转</a:t>
            </a:r>
            <a:r>
              <a:rPr lang="en-US" altLang="zh-CN" sz="1600" dirty="0" smtClean="0">
                <a:latin typeface="微软雅黑" pitchFamily="34" charset="-122"/>
                <a:ea typeface="微软雅黑" pitchFamily="34" charset="-122"/>
              </a:rPr>
              <a:t>14.76</a:t>
            </a:r>
            <a:r>
              <a:rPr lang="zh-CN" altLang="en-US" sz="1600" dirty="0" smtClean="0">
                <a:latin typeface="微软雅黑" pitchFamily="34" charset="-122"/>
                <a:ea typeface="微软雅黑" pitchFamily="34" charset="-122"/>
              </a:rPr>
              <a:t>股。截至</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31</a:t>
            </a:r>
            <a:r>
              <a:rPr lang="zh-CN" altLang="en-US" sz="1600" dirty="0" smtClean="0">
                <a:latin typeface="微软雅黑" pitchFamily="34" charset="-122"/>
                <a:ea typeface="微软雅黑" pitchFamily="34" charset="-122"/>
              </a:rPr>
              <a:t>日，东北证券持股数为</a:t>
            </a:r>
            <a:r>
              <a:rPr lang="en-US" altLang="zh-CN" sz="1600" dirty="0" smtClean="0">
                <a:latin typeface="微软雅黑" pitchFamily="34" charset="-122"/>
                <a:ea typeface="微软雅黑" pitchFamily="34" charset="-122"/>
              </a:rPr>
              <a:t>137.81</a:t>
            </a:r>
            <a:r>
              <a:rPr lang="zh-CN" altLang="en-US" sz="1600" dirty="0" smtClean="0">
                <a:latin typeface="微软雅黑" pitchFamily="34" charset="-122"/>
                <a:ea typeface="微软雅黑" pitchFamily="34" charset="-122"/>
              </a:rPr>
              <a:t>万股，持股比例升至</a:t>
            </a:r>
            <a:r>
              <a:rPr lang="en-US" altLang="zh-CN" sz="1600" dirty="0" smtClean="0">
                <a:latin typeface="微软雅黑" pitchFamily="34" charset="-122"/>
                <a:ea typeface="微软雅黑" pitchFamily="34" charset="-122"/>
              </a:rPr>
              <a:t>4.03%</a:t>
            </a:r>
            <a:r>
              <a:rPr lang="zh-CN" altLang="en-US" sz="1600" dirty="0" smtClean="0">
                <a:latin typeface="微软雅黑" pitchFamily="34" charset="-122"/>
                <a:ea typeface="微软雅黑" pitchFamily="34" charset="-122"/>
              </a:rPr>
              <a:t>，海通证券持股比例升至</a:t>
            </a:r>
            <a:r>
              <a:rPr lang="en-US" altLang="zh-CN" sz="1600" dirty="0" smtClean="0">
                <a:latin typeface="微软雅黑" pitchFamily="34" charset="-122"/>
                <a:ea typeface="微软雅黑" pitchFamily="34" charset="-122"/>
              </a:rPr>
              <a:t>2.11%</a:t>
            </a:r>
            <a:r>
              <a:rPr lang="zh-CN" altLang="en-US" sz="1600" dirty="0" smtClean="0">
                <a:latin typeface="微软雅黑" pitchFamily="34" charset="-122"/>
                <a:ea typeface="微软雅黑" pitchFamily="34" charset="-122"/>
              </a:rPr>
              <a:t>，中山证券持股比例为</a:t>
            </a:r>
            <a:r>
              <a:rPr lang="en-US" altLang="zh-CN" sz="1600" dirty="0" smtClean="0">
                <a:latin typeface="微软雅黑" pitchFamily="34" charset="-122"/>
                <a:ea typeface="微软雅黑" pitchFamily="34" charset="-122"/>
              </a:rPr>
              <a:t>2.79%</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家做市商持有瑞聚股份股权比例都在提高。瑞聚股份被做市商一致增持，这在新三板市场比较少见。</a:t>
            </a:r>
          </a:p>
          <a:p>
            <a:pPr indent="457200">
              <a:lnSpc>
                <a:spcPct val="150000"/>
              </a:lnSpc>
            </a:pPr>
            <a:r>
              <a:rPr lang="zh-CN" altLang="en-US" sz="1600" dirty="0" smtClean="0">
                <a:latin typeface="微软雅黑" pitchFamily="34" charset="-122"/>
                <a:ea typeface="微软雅黑" pitchFamily="34" charset="-122"/>
              </a:rPr>
              <a:t>华强方特业绩表现抢眼，受到机构青睐。华强方特于</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28</a:t>
            </a:r>
            <a:r>
              <a:rPr lang="zh-CN" altLang="en-US" sz="1600" dirty="0" smtClean="0">
                <a:latin typeface="微软雅黑" pitchFamily="34" charset="-122"/>
                <a:ea typeface="微软雅黑" pitchFamily="34" charset="-122"/>
              </a:rPr>
              <a:t>日在股转系统挂牌，并于</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29</a:t>
            </a:r>
            <a:r>
              <a:rPr lang="zh-CN" altLang="en-US" sz="1600" dirty="0" smtClean="0">
                <a:latin typeface="微软雅黑" pitchFamily="34" charset="-122"/>
                <a:ea typeface="微软雅黑" pitchFamily="34" charset="-122"/>
              </a:rPr>
              <a:t>日起将协议转让改为做市转让方式。华强方特做市商数量惊人，达到</a:t>
            </a:r>
            <a:r>
              <a:rPr lang="en-US" altLang="zh-CN" sz="1600" dirty="0" smtClean="0">
                <a:latin typeface="微软雅黑" pitchFamily="34" charset="-122"/>
                <a:ea typeface="微软雅黑" pitchFamily="34" charset="-122"/>
              </a:rPr>
              <a:t>37</a:t>
            </a:r>
            <a:r>
              <a:rPr lang="zh-CN" altLang="en-US" sz="1600" dirty="0" smtClean="0">
                <a:latin typeface="微软雅黑" pitchFamily="34" charset="-122"/>
                <a:ea typeface="微软雅黑" pitchFamily="34" charset="-122"/>
              </a:rPr>
              <a:t>家，招商证券、广发证券</a:t>
            </a:r>
            <a:r>
              <a:rPr lang="en-US" altLang="zh-CN" sz="1600" dirty="0" smtClean="0">
                <a:latin typeface="微软雅黑" pitchFamily="34" charset="-122"/>
                <a:ea typeface="微软雅黑" pitchFamily="34" charset="-122"/>
              </a:rPr>
              <a:t>(15.59,0.020,0.13%)</a:t>
            </a:r>
            <a:r>
              <a:rPr lang="zh-CN" altLang="en-US" sz="1600" dirty="0" smtClean="0">
                <a:latin typeface="微软雅黑" pitchFamily="34" charset="-122"/>
                <a:ea typeface="微软雅黑" pitchFamily="34" charset="-122"/>
              </a:rPr>
              <a:t>、中信证券</a:t>
            </a:r>
            <a:r>
              <a:rPr lang="en-US" altLang="zh-CN" sz="1600" dirty="0" smtClean="0">
                <a:latin typeface="微软雅黑" pitchFamily="34" charset="-122"/>
                <a:ea typeface="微软雅黑" pitchFamily="34" charset="-122"/>
              </a:rPr>
              <a:t>(15.54,-0.130,-0.83%)</a:t>
            </a:r>
            <a:r>
              <a:rPr lang="zh-CN" altLang="en-US" sz="1600" dirty="0" smtClean="0">
                <a:latin typeface="微软雅黑" pitchFamily="34" charset="-122"/>
                <a:ea typeface="微软雅黑" pitchFamily="34" charset="-122"/>
              </a:rPr>
              <a:t>、申银万国等大型券商皆在其中。华强方特是一家以文化内容产品及服务和文化科技主题公园为主营业务的大型文化企业，代表作有</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熊出没</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等。</a:t>
            </a:r>
            <a:r>
              <a:rPr lang="en-US" altLang="zh-CN" sz="1600" dirty="0" smtClean="0">
                <a:latin typeface="微软雅黑" pitchFamily="34" charset="-122"/>
                <a:ea typeface="微软雅黑" pitchFamily="34" charset="-122"/>
              </a:rPr>
              <a:t>2013</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年，公司实现营业收入分别为</a:t>
            </a:r>
            <a:r>
              <a:rPr lang="en-US" altLang="zh-CN" sz="1600" dirty="0" smtClean="0">
                <a:latin typeface="微软雅黑" pitchFamily="34" charset="-122"/>
                <a:ea typeface="微软雅黑" pitchFamily="34" charset="-122"/>
              </a:rPr>
              <a:t>21.83</a:t>
            </a:r>
            <a:r>
              <a:rPr lang="zh-CN" altLang="en-US" sz="1600" dirty="0" smtClean="0">
                <a:latin typeface="微软雅黑" pitchFamily="34" charset="-122"/>
                <a:ea typeface="微软雅黑" pitchFamily="34" charset="-122"/>
              </a:rPr>
              <a:t>亿元、</a:t>
            </a:r>
            <a:r>
              <a:rPr lang="en-US" altLang="zh-CN" sz="1600" dirty="0" smtClean="0">
                <a:latin typeface="微软雅黑" pitchFamily="34" charset="-122"/>
                <a:ea typeface="微软雅黑" pitchFamily="34" charset="-122"/>
              </a:rPr>
              <a:t>23.54</a:t>
            </a:r>
            <a:r>
              <a:rPr lang="zh-CN" altLang="en-US" sz="1600" dirty="0" smtClean="0">
                <a:latin typeface="微软雅黑" pitchFamily="34" charset="-122"/>
                <a:ea typeface="微软雅黑" pitchFamily="34" charset="-122"/>
              </a:rPr>
              <a:t>亿元和</a:t>
            </a:r>
            <a:r>
              <a:rPr lang="en-US" altLang="zh-CN" sz="1600" dirty="0" smtClean="0">
                <a:latin typeface="微软雅黑" pitchFamily="34" charset="-122"/>
                <a:ea typeface="微软雅黑" pitchFamily="34" charset="-122"/>
              </a:rPr>
              <a:t>28.05</a:t>
            </a:r>
            <a:r>
              <a:rPr lang="zh-CN" altLang="en-US" sz="1600" dirty="0" smtClean="0">
                <a:latin typeface="微软雅黑" pitchFamily="34" charset="-122"/>
                <a:ea typeface="微软雅黑" pitchFamily="34" charset="-122"/>
              </a:rPr>
              <a:t>亿元，净利润分别为</a:t>
            </a:r>
            <a:r>
              <a:rPr lang="en-US" altLang="zh-CN" sz="1600" dirty="0" smtClean="0">
                <a:latin typeface="微软雅黑" pitchFamily="34" charset="-122"/>
                <a:ea typeface="微软雅黑" pitchFamily="34" charset="-122"/>
              </a:rPr>
              <a:t>7.22</a:t>
            </a:r>
            <a:r>
              <a:rPr lang="zh-CN" altLang="en-US" sz="1600" dirty="0" smtClean="0">
                <a:latin typeface="微软雅黑" pitchFamily="34" charset="-122"/>
                <a:ea typeface="微软雅黑" pitchFamily="34" charset="-122"/>
              </a:rPr>
              <a:t>亿元、</a:t>
            </a:r>
            <a:r>
              <a:rPr lang="en-US" altLang="zh-CN" sz="1600" dirty="0" smtClean="0">
                <a:latin typeface="微软雅黑" pitchFamily="34" charset="-122"/>
                <a:ea typeface="微软雅黑" pitchFamily="34" charset="-122"/>
              </a:rPr>
              <a:t>7.11</a:t>
            </a:r>
            <a:r>
              <a:rPr lang="zh-CN" altLang="en-US" sz="1600" dirty="0" smtClean="0">
                <a:latin typeface="微软雅黑" pitchFamily="34" charset="-122"/>
                <a:ea typeface="微软雅黑" pitchFamily="34" charset="-122"/>
              </a:rPr>
              <a:t>亿元和</a:t>
            </a:r>
            <a:r>
              <a:rPr lang="en-US" altLang="zh-CN" sz="1600" dirty="0" smtClean="0">
                <a:latin typeface="微软雅黑" pitchFamily="34" charset="-122"/>
                <a:ea typeface="微软雅黑" pitchFamily="34" charset="-122"/>
              </a:rPr>
              <a:t>6.54</a:t>
            </a:r>
            <a:r>
              <a:rPr lang="zh-CN" altLang="en-US" sz="1600" dirty="0" smtClean="0">
                <a:latin typeface="微软雅黑" pitchFamily="34" charset="-122"/>
                <a:ea typeface="微软雅黑" pitchFamily="34" charset="-122"/>
              </a:rPr>
              <a:t>亿元。</a:t>
            </a:r>
            <a:endParaRPr lang="zh-CN" altLang="en-US" sz="16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96552" y="52487"/>
            <a:ext cx="9144000" cy="784225"/>
          </a:xfrm>
        </p:spPr>
        <p:txBody>
          <a:bodyPr/>
          <a:lstStyle/>
          <a:p>
            <a:r>
              <a:rPr lang="zh-CN" altLang="en-US" dirty="0" smtClean="0">
                <a:solidFill>
                  <a:schemeClr val="bg1"/>
                </a:solidFill>
              </a:rPr>
              <a:t>三板进入创新层异议周期 给企业两天申请期</a:t>
            </a:r>
            <a:endParaRPr lang="zh-CN" altLang="en-US" dirty="0">
              <a:solidFill>
                <a:schemeClr val="bg1"/>
              </a:solidFill>
            </a:endParaRPr>
          </a:p>
        </p:txBody>
      </p:sp>
      <p:sp>
        <p:nvSpPr>
          <p:cNvPr id="15363" name="Rectangle 55"/>
          <p:cNvSpPr>
            <a:spLocks noChangeArrowheads="1"/>
          </p:cNvSpPr>
          <p:nvPr/>
        </p:nvSpPr>
        <p:spPr bwMode="auto">
          <a:xfrm>
            <a:off x="539552" y="1127641"/>
            <a:ext cx="8208912" cy="4893647"/>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酝酿已久的新三板创新层名单终于出炉，</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18</a:t>
            </a:r>
            <a:r>
              <a:rPr lang="zh-CN" altLang="en-US" sz="1600" dirty="0" smtClean="0">
                <a:latin typeface="微软雅黑" pitchFamily="34" charset="-122"/>
                <a:ea typeface="微软雅黑" pitchFamily="34" charset="-122"/>
              </a:rPr>
              <a:t>日，全国股转系统</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俗称新三板</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初步筛选出符合创新层标准的挂牌公司名单，总计</a:t>
            </a:r>
            <a:r>
              <a:rPr lang="en-US" altLang="zh-CN" sz="1600" dirty="0" smtClean="0">
                <a:latin typeface="微软雅黑" pitchFamily="34" charset="-122"/>
                <a:ea typeface="微软雅黑" pitchFamily="34" charset="-122"/>
              </a:rPr>
              <a:t>920</a:t>
            </a:r>
            <a:r>
              <a:rPr lang="zh-CN" altLang="en-US" sz="1600" dirty="0" smtClean="0">
                <a:latin typeface="微软雅黑" pitchFamily="34" charset="-122"/>
                <a:ea typeface="微软雅黑" pitchFamily="34" charset="-122"/>
              </a:rPr>
              <a:t>家。按照程序工作安排，挂牌公司对名单仍有提出异议或者自愿放弃进入创新层的权利，</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日至</a:t>
            </a:r>
            <a:r>
              <a:rPr lang="en-US" altLang="zh-CN" sz="1600" dirty="0" smtClean="0">
                <a:latin typeface="微软雅黑" pitchFamily="34" charset="-122"/>
                <a:ea typeface="微软雅黑" pitchFamily="34" charset="-122"/>
              </a:rPr>
              <a:t>22</a:t>
            </a:r>
            <a:r>
              <a:rPr lang="zh-CN" altLang="en-US" sz="1600" dirty="0" smtClean="0">
                <a:latin typeface="微软雅黑" pitchFamily="34" charset="-122"/>
                <a:ea typeface="微软雅黑" pitchFamily="34" charset="-122"/>
              </a:rPr>
              <a:t>日为提出异议申请期限。</a:t>
            </a:r>
          </a:p>
          <a:p>
            <a:pPr indent="457200">
              <a:lnSpc>
                <a:spcPct val="150000"/>
              </a:lnSpc>
            </a:pPr>
            <a:r>
              <a:rPr lang="zh-CN" altLang="en-US" sz="1600" dirty="0" smtClean="0">
                <a:latin typeface="微软雅黑" pitchFamily="34" charset="-122"/>
                <a:ea typeface="微软雅黑" pitchFamily="34" charset="-122"/>
              </a:rPr>
              <a:t>新三板首次公布的创新层名单是以</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30</a:t>
            </a:r>
            <a:r>
              <a:rPr lang="zh-CN" altLang="en-US" sz="1600" dirty="0" smtClean="0">
                <a:latin typeface="微软雅黑" pitchFamily="34" charset="-122"/>
                <a:ea typeface="微软雅黑" pitchFamily="34" charset="-122"/>
              </a:rPr>
              <a:t>日以前的挂牌企业数量</a:t>
            </a:r>
            <a:r>
              <a:rPr lang="en-US" altLang="zh-CN" sz="1600" dirty="0" smtClean="0">
                <a:latin typeface="微软雅黑" pitchFamily="34" charset="-122"/>
                <a:ea typeface="微软雅黑" pitchFamily="34" charset="-122"/>
              </a:rPr>
              <a:t>6938</a:t>
            </a:r>
            <a:r>
              <a:rPr lang="zh-CN" altLang="en-US" sz="1600" dirty="0" smtClean="0">
                <a:latin typeface="微软雅黑" pitchFamily="34" charset="-122"/>
                <a:ea typeface="微软雅黑" pitchFamily="34" charset="-122"/>
              </a:rPr>
              <a:t>家为基数进行筛选，入选率为</a:t>
            </a:r>
            <a:r>
              <a:rPr lang="en-US" altLang="zh-CN" sz="1600" dirty="0" smtClean="0">
                <a:latin typeface="微软雅黑" pitchFamily="34" charset="-122"/>
                <a:ea typeface="微软雅黑" pitchFamily="34" charset="-122"/>
              </a:rPr>
              <a:t>13.26%</a:t>
            </a:r>
            <a:r>
              <a:rPr lang="zh-CN" altLang="en-US" sz="1600" dirty="0" smtClean="0">
                <a:latin typeface="微软雅黑" pitchFamily="34" charset="-122"/>
                <a:ea typeface="微软雅黑" pitchFamily="34" charset="-122"/>
              </a:rPr>
              <a:t>。相关统计显示，从估值来看，在进入创新的</a:t>
            </a:r>
            <a:r>
              <a:rPr lang="en-US" altLang="zh-CN" sz="1600" dirty="0" smtClean="0">
                <a:latin typeface="微软雅黑" pitchFamily="34" charset="-122"/>
                <a:ea typeface="微软雅黑" pitchFamily="34" charset="-122"/>
              </a:rPr>
              <a:t>920</a:t>
            </a:r>
            <a:r>
              <a:rPr lang="zh-CN" altLang="en-US" sz="1600" dirty="0" smtClean="0">
                <a:latin typeface="微软雅黑" pitchFamily="34" charset="-122"/>
                <a:ea typeface="微软雅黑" pitchFamily="34" charset="-122"/>
              </a:rPr>
              <a:t>家企业中，剔除无交易的</a:t>
            </a:r>
            <a:r>
              <a:rPr lang="en-US" altLang="zh-CN" sz="1600" dirty="0" smtClean="0">
                <a:latin typeface="微软雅黑" pitchFamily="34" charset="-122"/>
                <a:ea typeface="微软雅黑" pitchFamily="34" charset="-122"/>
              </a:rPr>
              <a:t>93</a:t>
            </a:r>
            <a:r>
              <a:rPr lang="zh-CN" altLang="en-US" sz="1600" dirty="0" smtClean="0">
                <a:latin typeface="微软雅黑" pitchFamily="34" charset="-122"/>
                <a:ea typeface="微软雅黑" pitchFamily="34" charset="-122"/>
              </a:rPr>
              <a:t>家，以及</a:t>
            </a:r>
            <a:r>
              <a:rPr lang="en-US" altLang="zh-CN" sz="1600" dirty="0" smtClean="0">
                <a:latin typeface="微软雅黑" pitchFamily="34" charset="-122"/>
                <a:ea typeface="微软雅黑" pitchFamily="34" charset="-122"/>
              </a:rPr>
              <a:t>23</a:t>
            </a:r>
            <a:r>
              <a:rPr lang="zh-CN" altLang="en-US" sz="1600" dirty="0" smtClean="0">
                <a:latin typeface="微软雅黑" pitchFamily="34" charset="-122"/>
                <a:ea typeface="微软雅黑" pitchFamily="34" charset="-122"/>
              </a:rPr>
              <a:t>家业绩亏损市盈率为负的公司，其余公司平均市盈率达</a:t>
            </a:r>
            <a:r>
              <a:rPr lang="en-US" altLang="zh-CN" sz="1600" dirty="0" smtClean="0">
                <a:latin typeface="微软雅黑" pitchFamily="34" charset="-122"/>
                <a:ea typeface="微软雅黑" pitchFamily="34" charset="-122"/>
              </a:rPr>
              <a:t>51.27</a:t>
            </a:r>
            <a:r>
              <a:rPr lang="zh-CN" altLang="en-US" sz="1600" dirty="0" smtClean="0">
                <a:latin typeface="微软雅黑" pitchFamily="34" charset="-122"/>
                <a:ea typeface="微软雅黑" pitchFamily="34" charset="-122"/>
              </a:rPr>
              <a:t>倍，相对于中小板和创业板公司而言，估值基本持平。</a:t>
            </a:r>
          </a:p>
          <a:p>
            <a:pPr indent="457200">
              <a:lnSpc>
                <a:spcPct val="150000"/>
              </a:lnSpc>
            </a:pPr>
            <a:r>
              <a:rPr lang="zh-CN" altLang="en-US" sz="1600" dirty="0" smtClean="0">
                <a:latin typeface="微软雅黑" pitchFamily="34" charset="-122"/>
                <a:ea typeface="微软雅黑" pitchFamily="34" charset="-122"/>
              </a:rPr>
              <a:t>于</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日挂牌新三板、今年</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17</a:t>
            </a:r>
            <a:r>
              <a:rPr lang="zh-CN" altLang="en-US" sz="1600" dirty="0" smtClean="0">
                <a:latin typeface="微软雅黑" pitchFamily="34" charset="-122"/>
                <a:ea typeface="微软雅黑" pitchFamily="34" charset="-122"/>
              </a:rPr>
              <a:t>日转为做市转让方式的经证投资入围了创新层。经证投资属于新闻出版行业，主要从事传媒业务的经营，拥有</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证券日报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经营业务的独家经营权。目前公司通过分布全国的地方办事处和主要代理商开拓业务，主要经营收入来自于信息披露和广告。</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证券日报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是以报道证券市场为主，兼顾经济金融信息，面向国内外公开发行的财经类专业日报，是中国证监会、中国保监会、中国银监会及四大产权交易所指定信息披露的报刊之一。</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51520" y="66675"/>
            <a:ext cx="8208911" cy="784225"/>
          </a:xfrm>
        </p:spPr>
        <p:txBody>
          <a:bodyPr/>
          <a:lstStyle/>
          <a:p>
            <a:pPr eaLnBrk="1" hangingPunct="1"/>
            <a:r>
              <a:rPr lang="zh-CN" altLang="en-US" dirty="0" smtClean="0">
                <a:solidFill>
                  <a:schemeClr val="bg1"/>
                </a:solidFill>
              </a:rPr>
              <a:t>三板进入创新层异议周期 给企业两天申请期</a:t>
            </a:r>
            <a:endParaRPr lang="en-US" altLang="zh-CN" dirty="0" smtClean="0">
              <a:solidFill>
                <a:schemeClr val="bg1"/>
              </a:solidFill>
            </a:endParaRPr>
          </a:p>
        </p:txBody>
      </p:sp>
      <p:sp>
        <p:nvSpPr>
          <p:cNvPr id="15363" name="Rectangle 55"/>
          <p:cNvSpPr>
            <a:spLocks noChangeArrowheads="1"/>
          </p:cNvSpPr>
          <p:nvPr/>
        </p:nvSpPr>
        <p:spPr bwMode="auto">
          <a:xfrm>
            <a:off x="539552" y="1171114"/>
            <a:ext cx="8208912" cy="4850174"/>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经证投资披露的</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年年报显示，</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年，公司实现营业收入</a:t>
            </a:r>
            <a:r>
              <a:rPr lang="en-US" altLang="zh-CN" sz="1600" dirty="0" smtClean="0">
                <a:latin typeface="微软雅黑" pitchFamily="34" charset="-122"/>
                <a:ea typeface="微软雅黑" pitchFamily="34" charset="-122"/>
              </a:rPr>
              <a:t>2.37</a:t>
            </a:r>
            <a:r>
              <a:rPr lang="zh-CN" altLang="en-US" sz="1600" dirty="0" smtClean="0">
                <a:latin typeface="微软雅黑" pitchFamily="34" charset="-122"/>
                <a:ea typeface="微软雅黑" pitchFamily="34" charset="-122"/>
              </a:rPr>
              <a:t>亿元，较</a:t>
            </a: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年增长</a:t>
            </a:r>
            <a:r>
              <a:rPr lang="en-US" altLang="zh-CN" sz="1600" dirty="0" smtClean="0">
                <a:latin typeface="微软雅黑" pitchFamily="34" charset="-122"/>
                <a:ea typeface="微软雅黑" pitchFamily="34" charset="-122"/>
              </a:rPr>
              <a:t>31.98%</a:t>
            </a:r>
            <a:r>
              <a:rPr lang="zh-CN" altLang="en-US" sz="1600" dirty="0" smtClean="0">
                <a:latin typeface="微软雅黑" pitchFamily="34" charset="-122"/>
                <a:ea typeface="微软雅黑" pitchFamily="34" charset="-122"/>
              </a:rPr>
              <a:t>；实现净利润</a:t>
            </a:r>
            <a:r>
              <a:rPr lang="en-US" altLang="zh-CN" sz="1600" dirty="0" smtClean="0">
                <a:latin typeface="微软雅黑" pitchFamily="34" charset="-122"/>
                <a:ea typeface="微软雅黑" pitchFamily="34" charset="-122"/>
              </a:rPr>
              <a:t>5168.29</a:t>
            </a:r>
            <a:r>
              <a:rPr lang="zh-CN" altLang="en-US" sz="1600" dirty="0" smtClean="0">
                <a:latin typeface="微软雅黑" pitchFamily="34" charset="-122"/>
                <a:ea typeface="微软雅黑" pitchFamily="34" charset="-122"/>
              </a:rPr>
              <a:t>万元，较上年同期增长</a:t>
            </a:r>
            <a:r>
              <a:rPr lang="en-US" altLang="zh-CN" sz="1600" dirty="0" smtClean="0">
                <a:latin typeface="微软雅黑" pitchFamily="34" charset="-122"/>
                <a:ea typeface="微软雅黑" pitchFamily="34" charset="-122"/>
              </a:rPr>
              <a:t>34.99%</a:t>
            </a:r>
            <a:r>
              <a:rPr lang="zh-CN" altLang="en-US" sz="1600" dirty="0" smtClean="0">
                <a:latin typeface="微软雅黑" pitchFamily="34" charset="-122"/>
                <a:ea typeface="微软雅黑" pitchFamily="34" charset="-122"/>
              </a:rPr>
              <a:t>。截至</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31</a:t>
            </a:r>
            <a:r>
              <a:rPr lang="zh-CN" altLang="en-US" sz="1600" dirty="0" smtClean="0">
                <a:latin typeface="微软雅黑" pitchFamily="34" charset="-122"/>
                <a:ea typeface="微软雅黑" pitchFamily="34" charset="-122"/>
              </a:rPr>
              <a:t>日，公司总资产为</a:t>
            </a:r>
            <a:r>
              <a:rPr lang="en-US" altLang="zh-CN" sz="1600" dirty="0" smtClean="0">
                <a:latin typeface="微软雅黑" pitchFamily="34" charset="-122"/>
                <a:ea typeface="微软雅黑" pitchFamily="34" charset="-122"/>
              </a:rPr>
              <a:t>3.39</a:t>
            </a:r>
            <a:r>
              <a:rPr lang="zh-CN" altLang="en-US" sz="1600" dirty="0" smtClean="0">
                <a:latin typeface="微软雅黑" pitchFamily="34" charset="-122"/>
                <a:ea typeface="微软雅黑" pitchFamily="34" charset="-122"/>
              </a:rPr>
              <a:t>亿元，较上年末增长了</a:t>
            </a:r>
            <a:r>
              <a:rPr lang="en-US" altLang="zh-CN" sz="1600" dirty="0" smtClean="0">
                <a:latin typeface="微软雅黑" pitchFamily="34" charset="-122"/>
                <a:ea typeface="微软雅黑" pitchFamily="34" charset="-122"/>
              </a:rPr>
              <a:t>47.44%</a:t>
            </a:r>
            <a:r>
              <a:rPr lang="zh-CN" altLang="en-US" sz="1600" dirty="0" smtClean="0">
                <a:latin typeface="微软雅黑" pitchFamily="34" charset="-122"/>
                <a:ea typeface="微软雅黑" pitchFamily="34" charset="-122"/>
              </a:rPr>
              <a:t>。</a:t>
            </a:r>
          </a:p>
          <a:p>
            <a:pPr indent="457200">
              <a:lnSpc>
                <a:spcPct val="150000"/>
              </a:lnSpc>
            </a:pPr>
            <a:r>
              <a:rPr lang="zh-CN" altLang="en-US" sz="1600" dirty="0" smtClean="0">
                <a:latin typeface="微软雅黑" pitchFamily="34" charset="-122"/>
                <a:ea typeface="微软雅黑" pitchFamily="34" charset="-122"/>
              </a:rPr>
              <a:t>此次官方版创新层名单普遍低于众多研究机构预测的名单数量。“存在异议的挂牌企业数量偏多。”联讯证券新三板研究院认为。对比官方初选名单与联讯证券统计的名单可以发现，共有</a:t>
            </a:r>
            <a:r>
              <a:rPr lang="en-US" altLang="zh-CN" sz="1600" dirty="0" smtClean="0">
                <a:latin typeface="微软雅黑" pitchFamily="34" charset="-122"/>
                <a:ea typeface="微软雅黑" pitchFamily="34" charset="-122"/>
              </a:rPr>
              <a:t>843</a:t>
            </a:r>
            <a:r>
              <a:rPr lang="zh-CN" altLang="en-US" sz="1600" dirty="0" smtClean="0">
                <a:latin typeface="微软雅黑" pitchFamily="34" charset="-122"/>
                <a:ea typeface="微软雅黑" pitchFamily="34" charset="-122"/>
              </a:rPr>
              <a:t>家挂牌企业无异议地同时入选两份名单。但有</a:t>
            </a:r>
            <a:r>
              <a:rPr lang="en-US" altLang="zh-CN" sz="1600" dirty="0" smtClean="0">
                <a:latin typeface="微软雅黑" pitchFamily="34" charset="-122"/>
                <a:ea typeface="微软雅黑" pitchFamily="34" charset="-122"/>
              </a:rPr>
              <a:t>77</a:t>
            </a:r>
            <a:r>
              <a:rPr lang="zh-CN" altLang="en-US" sz="1600" dirty="0" smtClean="0">
                <a:latin typeface="微软雅黑" pitchFamily="34" charset="-122"/>
                <a:ea typeface="微软雅黑" pitchFamily="34" charset="-122"/>
              </a:rPr>
              <a:t>家挂牌企业入选了官方版名单，却未入选联讯证券版名单；有</a:t>
            </a:r>
            <a:r>
              <a:rPr lang="en-US" altLang="zh-CN" sz="1600" dirty="0" smtClean="0">
                <a:latin typeface="微软雅黑" pitchFamily="34" charset="-122"/>
                <a:ea typeface="微软雅黑" pitchFamily="34" charset="-122"/>
              </a:rPr>
              <a:t>109</a:t>
            </a:r>
            <a:r>
              <a:rPr lang="zh-CN" altLang="en-US" sz="1600" dirty="0" smtClean="0">
                <a:latin typeface="微软雅黑" pitchFamily="34" charset="-122"/>
                <a:ea typeface="微软雅黑" pitchFamily="34" charset="-122"/>
              </a:rPr>
              <a:t>家挂牌企业未入选官方版创新层名单，却入选联讯证券版名单，其他研究机构的情况基本类似。</a:t>
            </a:r>
          </a:p>
          <a:p>
            <a:pPr indent="457200">
              <a:lnSpc>
                <a:spcPct val="150000"/>
              </a:lnSpc>
            </a:pP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证券日报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记者采访了解到，对于按照客观标准进入可以进入创新层，仍有两方面客观因素可能导致官方版与民间版名单存在偏差，一是挂牌企业属于创新层限制性行业。在此之前，全国股转系统发布</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关于金融类企业挂牌融资有关事项的通知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，对私募机构、小贷公司、担保公司等具有金融性质的企业挂牌、融资以及监管做出新的安排，或者暂未出台明确政策。因此除九鼎集团之外，各大</a:t>
            </a:r>
            <a:r>
              <a:rPr lang="en-US" altLang="zh-CN" sz="1600" dirty="0" smtClean="0">
                <a:latin typeface="微软雅黑" pitchFamily="34" charset="-122"/>
                <a:ea typeface="微软雅黑" pitchFamily="34" charset="-122"/>
              </a:rPr>
              <a:t>PE</a:t>
            </a:r>
            <a:r>
              <a:rPr lang="zh-CN" altLang="en-US" sz="1600" dirty="0" smtClean="0">
                <a:latin typeface="微软雅黑" pitchFamily="34" charset="-122"/>
                <a:ea typeface="微软雅黑" pitchFamily="34" charset="-122"/>
              </a:rPr>
              <a:t>机构被创新层拒之门外。</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51520" y="66675"/>
            <a:ext cx="8405118" cy="784225"/>
          </a:xfrm>
        </p:spPr>
        <p:txBody>
          <a:bodyPr/>
          <a:lstStyle/>
          <a:p>
            <a:r>
              <a:rPr lang="zh-CN" altLang="en-US" dirty="0" smtClean="0">
                <a:solidFill>
                  <a:schemeClr val="bg1"/>
                </a:solidFill>
              </a:rPr>
              <a:t>三板进入创新层异议周期 给企业两天申请期</a:t>
            </a:r>
            <a:endParaRPr lang="zh-CN" altLang="en-US" dirty="0">
              <a:solidFill>
                <a:schemeClr val="bg1"/>
              </a:solidFill>
            </a:endParaRPr>
          </a:p>
        </p:txBody>
      </p:sp>
      <p:sp>
        <p:nvSpPr>
          <p:cNvPr id="4" name="TextBox 3"/>
          <p:cNvSpPr txBox="1"/>
          <p:nvPr/>
        </p:nvSpPr>
        <p:spPr>
          <a:xfrm>
            <a:off x="395536" y="1118349"/>
            <a:ext cx="8280920" cy="4850174"/>
          </a:xfrm>
          <a:prstGeom prst="rect">
            <a:avLst/>
          </a:prstGeom>
          <a:noFill/>
        </p:spPr>
        <p:txBody>
          <a:bodyPr wrap="square" rtlCol="0">
            <a:spAutoFit/>
          </a:bodyPr>
          <a:lstStyle/>
          <a:p>
            <a:pPr indent="457200">
              <a:lnSpc>
                <a:spcPct val="150000"/>
              </a:lnSpc>
            </a:pPr>
            <a:r>
              <a:rPr lang="zh-CN" altLang="en-US" sz="1600" dirty="0" smtClean="0">
                <a:latin typeface="微软雅黑" pitchFamily="34" charset="-122"/>
                <a:ea typeface="微软雅黑" pitchFamily="34" charset="-122"/>
              </a:rPr>
              <a:t>二是挂牌公司存在公司治理机构不健全。按照分层管理办法，进入创新层的挂牌公司，除了满足硬性标准之外，还应当满足公司治理健全，股东大会、董事会和监事会制度、对外投资管理制度、对外担保管理制度、关联交易管理制度、投资者关系管理制度完备；公司设立董事会秘书并作为公司高级管理人员，董事会秘书取得全国股转系统董事会秘书资格证书等。</a:t>
            </a:r>
          </a:p>
          <a:p>
            <a:pPr indent="457200">
              <a:lnSpc>
                <a:spcPct val="150000"/>
              </a:lnSpc>
            </a:pPr>
            <a:r>
              <a:rPr lang="zh-CN" altLang="en-US" sz="1600" dirty="0" smtClean="0">
                <a:latin typeface="微软雅黑" pitchFamily="34" charset="-122"/>
                <a:ea typeface="微软雅黑" pitchFamily="34" charset="-122"/>
              </a:rPr>
              <a:t>按照此前全国股转系统工作安排，实施分层以后，将针对性地提出监管要求和提供差异化服务，提高监管的有效性。全国股转系统将推动创新层挂牌公司进一步规范公司治理，切实加强信息披露、发行融资和并购重组的监管，提升创新层挂牌公司整体规范化水平，在此基础上为市场的后续制度创新和服务创新打开空间。</a:t>
            </a:r>
          </a:p>
          <a:p>
            <a:pPr indent="457200">
              <a:lnSpc>
                <a:spcPct val="150000"/>
              </a:lnSpc>
            </a:pPr>
            <a:r>
              <a:rPr lang="zh-CN" altLang="en-US" sz="1600" dirty="0" smtClean="0">
                <a:latin typeface="微软雅黑" pitchFamily="34" charset="-122"/>
                <a:ea typeface="微软雅黑" pitchFamily="34" charset="-122"/>
              </a:rPr>
              <a:t>目前，全国股转公司正在根据分层条件下市场监管的需要，对挂牌公司信息披露业务规则、股票发行业务细则、股票转让细则、主办券商管理细则以及挂牌公司董秘管理办法、挂牌公司治理准则等进行修订，以贯彻落实提供差异化监管和服务的理念，为创新层挂牌公司和基础层挂牌公司创造适宜其发展的资本市场环境。</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2525</TotalTime>
  <Words>4407</Words>
  <Application>Microsoft Office PowerPoint</Application>
  <PresentationFormat>全屏显示(4:3)</PresentationFormat>
  <Paragraphs>81</Paragraphs>
  <Slides>18</Slides>
  <Notes>0</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Office 主题</vt:lpstr>
      <vt:lpstr>幻灯片 1</vt:lpstr>
      <vt:lpstr>920家企业入围 新三板首轮创新层公司探秘</vt:lpstr>
      <vt:lpstr>920家企业入围 新三板首轮创新层公司探秘</vt:lpstr>
      <vt:lpstr>920家企业入围 新三板首轮创新层公司探秘</vt:lpstr>
      <vt:lpstr>920家企业入围 新三板首轮创新层公司探秘</vt:lpstr>
      <vt:lpstr>920家企业入围 新三板首轮创新层公司探秘</vt:lpstr>
      <vt:lpstr>三板进入创新层异议周期 给企业两天申请期</vt:lpstr>
      <vt:lpstr>三板进入创新层异议周期 给企业两天申请期</vt:lpstr>
      <vt:lpstr>三板进入创新层异议周期 给企业两天申请期</vt:lpstr>
      <vt:lpstr>PE新政后首家公司回应 九鼎集团称无需整改</vt:lpstr>
      <vt:lpstr>PE新政后首家公司回应 九鼎集团称无需整改</vt:lpstr>
      <vt:lpstr>监管趋严仍是常态持续推动结构分化</vt:lpstr>
      <vt:lpstr>监管趋严仍是常态持续推动结构分化</vt:lpstr>
      <vt:lpstr>监管趋严仍是常态持续推动结构分化</vt:lpstr>
      <vt:lpstr>分层后时代市场期待更多配套政策</vt:lpstr>
      <vt:lpstr>分层后时代市场期待更多配套政策</vt:lpstr>
      <vt:lpstr>分层后时代市场期待更多配套政策</vt:lpstr>
      <vt:lpstr>幻灯片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张路明</dc:creator>
  <cp:lastModifiedBy>jiayj</cp:lastModifiedBy>
  <cp:revision>325</cp:revision>
  <dcterms:created xsi:type="dcterms:W3CDTF">2014-02-19T01:51:24Z</dcterms:created>
  <dcterms:modified xsi:type="dcterms:W3CDTF">2016-06-20T06:02:05Z</dcterms:modified>
</cp:coreProperties>
</file>