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7" r:id="rId2"/>
    <p:sldId id="293" r:id="rId3"/>
    <p:sldId id="320" r:id="rId4"/>
    <p:sldId id="321" r:id="rId5"/>
    <p:sldId id="322" r:id="rId6"/>
    <p:sldId id="294" r:id="rId7"/>
    <p:sldId id="323" r:id="rId8"/>
    <p:sldId id="316" r:id="rId9"/>
    <p:sldId id="333" r:id="rId10"/>
    <p:sldId id="324" r:id="rId11"/>
    <p:sldId id="317" r:id="rId12"/>
    <p:sldId id="306" r:id="rId13"/>
    <p:sldId id="326" r:id="rId14"/>
    <p:sldId id="279" r:id="rId15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FF9966"/>
    <a:srgbClr val="008080"/>
    <a:srgbClr val="0066CC"/>
    <a:srgbClr val="006699"/>
    <a:srgbClr val="0099CC"/>
    <a:srgbClr val="969696"/>
    <a:srgbClr val="DDDDDD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>
        <p:scale>
          <a:sx n="70" d="100"/>
          <a:sy n="70" d="100"/>
        </p:scale>
        <p:origin x="-1572" y="-5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E97EEAB6-50C5-4DCA-8F3B-98F55FEC4EB3}" type="datetimeFigureOut">
              <a:rPr lang="zh-CN" altLang="en-US"/>
              <a:pPr>
                <a:defRPr/>
              </a:pPr>
              <a:t>2016-12-19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FCD2EFF7-F055-4CAD-8532-2EDC446768F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6"/>
          <p:cNvGrpSpPr>
            <a:grpSpLocks/>
          </p:cNvGrpSpPr>
          <p:nvPr userDrawn="1"/>
        </p:nvGrpSpPr>
        <p:grpSpPr bwMode="auto">
          <a:xfrm>
            <a:off x="0" y="0"/>
            <a:ext cx="9144000" cy="981075"/>
            <a:chOff x="0" y="0"/>
            <a:chExt cx="9144000" cy="980728"/>
          </a:xfrm>
        </p:grpSpPr>
        <p:pic>
          <p:nvPicPr>
            <p:cNvPr id="5" name="Picture 7"/>
            <p:cNvPicPr>
              <a:picLocks noChangeAspect="1" noChangeArrowheads="1"/>
            </p:cNvPicPr>
            <p:nvPr/>
          </p:nvPicPr>
          <p:blipFill>
            <a:blip r:embed="rId2" cstate="print"/>
            <a:srcRect l="16925" t="15196" r="22438" b="46851"/>
            <a:stretch>
              <a:fillRect/>
            </a:stretch>
          </p:blipFill>
          <p:spPr bwMode="auto">
            <a:xfrm>
              <a:off x="6660232" y="0"/>
              <a:ext cx="2483768" cy="908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7"/>
            <p:cNvPicPr>
              <a:picLocks noChangeAspect="1" noChangeArrowheads="1"/>
            </p:cNvPicPr>
            <p:nvPr/>
          </p:nvPicPr>
          <p:blipFill>
            <a:blip r:embed="rId2" cstate="print"/>
            <a:srcRect r="27164" b="84908"/>
            <a:stretch>
              <a:fillRect/>
            </a:stretch>
          </p:blipFill>
          <p:spPr bwMode="auto">
            <a:xfrm>
              <a:off x="0" y="0"/>
              <a:ext cx="6660232" cy="908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矩形 9"/>
            <p:cNvSpPr/>
            <p:nvPr/>
          </p:nvSpPr>
          <p:spPr>
            <a:xfrm>
              <a:off x="0" y="909316"/>
              <a:ext cx="9144000" cy="7141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</p:grpSp>
      <p:sp>
        <p:nvSpPr>
          <p:cNvPr id="8" name="TextBox 5"/>
          <p:cNvSpPr>
            <a:spLocks noChangeArrowheads="1"/>
          </p:cNvSpPr>
          <p:nvPr userDrawn="1"/>
        </p:nvSpPr>
        <p:spPr bwMode="auto">
          <a:xfrm>
            <a:off x="7235825" y="6350000"/>
            <a:ext cx="1581150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PAGE  </a:t>
            </a:r>
            <a:fld id="{FAB7F949-2089-4A69-9FF2-8A5F35B80882}" type="slidenum">
              <a:rPr lang="zh-CN" altLang="en-US" sz="120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zh-CN" altLang="en-US" sz="16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ea typeface="宋体" pitchFamily="2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9" name="日期占位符 3"/>
          <p:cNvSpPr>
            <a:spLocks noGrp="1"/>
          </p:cNvSpPr>
          <p:nvPr>
            <p:ph type="dt" sz="half" idx="10"/>
          </p:nvPr>
        </p:nvSpPr>
        <p:spPr>
          <a:xfrm>
            <a:off x="468313" y="64928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202CB7-8CF1-400A-8B6A-62832699E361}" type="datetimeFigureOut">
              <a:rPr lang="zh-CN" altLang="en-US"/>
              <a:pPr>
                <a:defRPr/>
              </a:pPr>
              <a:t>2016-12-19</a:t>
            </a:fld>
            <a:endParaRPr lang="zh-CN" altLang="en-US"/>
          </a:p>
        </p:txBody>
      </p:sp>
      <p:sp>
        <p:nvSpPr>
          <p:cNvPr id="10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1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F14393-BE3C-4152-8470-2FC299ABF8D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0130C-E47E-47C4-A385-8B34A0B99666}" type="datetimeFigureOut">
              <a:rPr lang="zh-CN" altLang="en-US"/>
              <a:pPr>
                <a:defRPr/>
              </a:pPr>
              <a:t>2016-12-19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CBE3DB-46D3-4A2D-A578-A20772A34C0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DABCD5-FC3D-4C00-8CC1-4594407F89E7}" type="datetimeFigureOut">
              <a:rPr lang="zh-CN" altLang="en-US"/>
              <a:pPr>
                <a:defRPr/>
              </a:pPr>
              <a:t>2016-12-19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2AC97-59E8-4904-B0DC-DF7B23C6406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886B3B-8D8E-4594-BE2F-75624A1CF8DA}" type="datetimeFigureOut">
              <a:rPr lang="zh-CN" altLang="en-US"/>
              <a:pPr>
                <a:defRPr/>
              </a:pPr>
              <a:t>2016-12-19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433E62-2CC1-4002-9B91-C8770599274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5B4A9C-18BC-499A-815C-64B2582E2A8B}" type="datetimeFigureOut">
              <a:rPr lang="zh-CN" altLang="en-US"/>
              <a:pPr>
                <a:defRPr/>
              </a:pPr>
              <a:t>2016-12-19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00839D-FAD4-4764-8FEF-102ED6EA978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6107B3-A732-4DC3-83BA-3C3132EBEC2C}" type="datetimeFigureOut">
              <a:rPr lang="zh-CN" altLang="en-US"/>
              <a:pPr>
                <a:defRPr/>
              </a:pPr>
              <a:t>2016-12-19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9950A6-A74A-45B1-81A9-983AC989FDC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8032FE-1A80-427F-A75A-B4C0BE5F0D8B}" type="datetimeFigureOut">
              <a:rPr lang="zh-CN" altLang="en-US"/>
              <a:pPr>
                <a:defRPr/>
              </a:pPr>
              <a:t>2016-12-19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196FAA-D292-4703-A649-D8ACAFB7125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102199-A8B8-42F0-9543-7CC5963917F5}" type="datetimeFigureOut">
              <a:rPr lang="zh-CN" altLang="en-US"/>
              <a:pPr>
                <a:defRPr/>
              </a:pPr>
              <a:t>2016-12-19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FFBAF5-B9ED-4DBB-A863-39F077AA688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B0ED00-93C3-40C8-A26E-716F3864A8A2}" type="datetimeFigureOut">
              <a:rPr lang="zh-CN" altLang="en-US"/>
              <a:pPr>
                <a:defRPr/>
              </a:pPr>
              <a:t>2016-12-19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C1D79B-65A1-4C88-A105-4B46652EF74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130180-4091-4CBF-BA8E-9336FB970EBD}" type="datetimeFigureOut">
              <a:rPr lang="zh-CN" altLang="en-US"/>
              <a:pPr>
                <a:defRPr/>
              </a:pPr>
              <a:t>2016-12-19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56205C-ACCE-47B8-98B4-20176932D19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3000">
              <a:schemeClr val="bg1"/>
            </a:gs>
            <a:gs pos="63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  <a:gs pos="100000">
              <a:srgbClr val="FFEBFA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组合 6"/>
          <p:cNvGrpSpPr>
            <a:grpSpLocks/>
          </p:cNvGrpSpPr>
          <p:nvPr userDrawn="1"/>
        </p:nvGrpSpPr>
        <p:grpSpPr bwMode="auto">
          <a:xfrm>
            <a:off x="0" y="0"/>
            <a:ext cx="9144000" cy="981075"/>
            <a:chOff x="0" y="0"/>
            <a:chExt cx="9144000" cy="980728"/>
          </a:xfrm>
        </p:grpSpPr>
        <p:pic>
          <p:nvPicPr>
            <p:cNvPr id="1034" name="Picture 7"/>
            <p:cNvPicPr>
              <a:picLocks noChangeAspect="1" noChangeArrowheads="1"/>
            </p:cNvPicPr>
            <p:nvPr/>
          </p:nvPicPr>
          <p:blipFill>
            <a:blip r:embed="rId12" cstate="print"/>
            <a:srcRect l="16925" t="15196" r="22438" b="46851"/>
            <a:stretch>
              <a:fillRect/>
            </a:stretch>
          </p:blipFill>
          <p:spPr bwMode="auto">
            <a:xfrm>
              <a:off x="6660232" y="0"/>
              <a:ext cx="2483768" cy="908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5" name="Picture 7"/>
            <p:cNvPicPr>
              <a:picLocks noChangeAspect="1" noChangeArrowheads="1"/>
            </p:cNvPicPr>
            <p:nvPr/>
          </p:nvPicPr>
          <p:blipFill>
            <a:blip r:embed="rId12" cstate="print"/>
            <a:srcRect r="27164" b="84908"/>
            <a:stretch>
              <a:fillRect/>
            </a:stretch>
          </p:blipFill>
          <p:spPr bwMode="auto">
            <a:xfrm>
              <a:off x="0" y="0"/>
              <a:ext cx="6660232" cy="908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" name="矩形 9"/>
            <p:cNvSpPr/>
            <p:nvPr/>
          </p:nvSpPr>
          <p:spPr>
            <a:xfrm>
              <a:off x="0" y="909316"/>
              <a:ext cx="9144000" cy="7141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</p:grpSp>
      <p:sp>
        <p:nvSpPr>
          <p:cNvPr id="1027" name="标题占位符 1"/>
          <p:cNvSpPr>
            <a:spLocks noGrp="1"/>
          </p:cNvSpPr>
          <p:nvPr>
            <p:ph type="title"/>
          </p:nvPr>
        </p:nvSpPr>
        <p:spPr bwMode="auto">
          <a:xfrm>
            <a:off x="446088" y="66675"/>
            <a:ext cx="6070600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8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125538"/>
            <a:ext cx="8229600" cy="4967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zh-CN"/>
              <a:t>LOGO</a:t>
            </a: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CB935242-8B4F-4D16-B5B3-0BC0AE4D0144}" type="slidenum">
              <a:rPr lang="zh-CN" altLang="en-US"/>
              <a:pPr>
                <a:defRPr/>
              </a:pPr>
              <a:t>‹#›</a:t>
            </a:fld>
            <a:endParaRPr lang="zh-CN" altLang="en-US" dirty="0"/>
          </a:p>
        </p:txBody>
      </p:sp>
      <p:sp>
        <p:nvSpPr>
          <p:cNvPr id="11" name="TextBox 5"/>
          <p:cNvSpPr>
            <a:spLocks noChangeArrowheads="1"/>
          </p:cNvSpPr>
          <p:nvPr userDrawn="1"/>
        </p:nvSpPr>
        <p:spPr bwMode="auto">
          <a:xfrm>
            <a:off x="7235825" y="6350000"/>
            <a:ext cx="1581150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PAGE  </a:t>
            </a:r>
            <a:fld id="{40174ACD-A3A5-4812-8EB5-C9E7A9FDCFC7}" type="slidenum">
              <a:rPr lang="zh-CN" altLang="en-US" sz="120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zh-CN" altLang="en-US" sz="16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ea typeface="宋体" pitchFamily="2" charset="-122"/>
            </a:endParaRPr>
          </a:p>
        </p:txBody>
      </p:sp>
      <p:pic>
        <p:nvPicPr>
          <p:cNvPr id="1033" name="Picture 1" descr="F:\2得尔达\宣传\LOGO\png\1.pn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68313" y="6408738"/>
            <a:ext cx="244792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>
          <a:xfrm>
            <a:off x="0" y="0"/>
            <a:ext cx="9126538" cy="198913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pic>
        <p:nvPicPr>
          <p:cNvPr id="13314" name="Picture 7"/>
          <p:cNvPicPr>
            <a:picLocks noChangeAspect="1" noChangeArrowheads="1"/>
          </p:cNvPicPr>
          <p:nvPr/>
        </p:nvPicPr>
        <p:blipFill>
          <a:blip r:embed="rId2" cstate="print"/>
          <a:srcRect l="16925" t="15196" r="22438" b="46851"/>
          <a:stretch>
            <a:fillRect/>
          </a:stretch>
        </p:blipFill>
        <p:spPr bwMode="auto">
          <a:xfrm>
            <a:off x="-15875" y="1052513"/>
            <a:ext cx="9159875" cy="280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TextBox 7"/>
          <p:cNvSpPr txBox="1">
            <a:spLocks noChangeArrowheads="1"/>
          </p:cNvSpPr>
          <p:nvPr/>
        </p:nvSpPr>
        <p:spPr bwMode="auto">
          <a:xfrm>
            <a:off x="611188" y="4029075"/>
            <a:ext cx="482441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4000" b="1" dirty="0" smtClean="0">
                <a:solidFill>
                  <a:srgbClr val="4D4D4D"/>
                </a:solidFill>
                <a:latin typeface="微软雅黑" pitchFamily="34" charset="-122"/>
                <a:ea typeface="微软雅黑" pitchFamily="34" charset="-122"/>
              </a:rPr>
              <a:t>新三板每周资讯</a:t>
            </a:r>
            <a:endParaRPr lang="zh-CN" altLang="en-US" sz="4000" b="1" dirty="0">
              <a:solidFill>
                <a:srgbClr val="4D4D4D"/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000" b="1" dirty="0">
                <a:solidFill>
                  <a:srgbClr val="4D4D4D"/>
                </a:solidFill>
                <a:latin typeface="微软雅黑" pitchFamily="34" charset="-122"/>
                <a:ea typeface="微软雅黑" pitchFamily="34" charset="-122"/>
              </a:rPr>
              <a:t>战略投资部</a:t>
            </a:r>
          </a:p>
          <a:p>
            <a:pPr>
              <a:lnSpc>
                <a:spcPct val="150000"/>
              </a:lnSpc>
            </a:pPr>
            <a:r>
              <a:rPr lang="zh-CN" altLang="en-US" sz="2000" b="1" dirty="0" smtClean="0">
                <a:solidFill>
                  <a:srgbClr val="4D4D4D"/>
                </a:solidFill>
                <a:latin typeface="微软雅黑" pitchFamily="34" charset="-122"/>
                <a:ea typeface="微软雅黑" pitchFamily="34" charset="-122"/>
              </a:rPr>
              <a:t>第二十七期</a:t>
            </a:r>
            <a:endParaRPr lang="zh-CN" altLang="en-US" sz="2000" b="1" dirty="0">
              <a:solidFill>
                <a:srgbClr val="4D4D4D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-11113" y="908050"/>
            <a:ext cx="9150351" cy="1444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0" y="3860800"/>
            <a:ext cx="9144000" cy="1444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cxnSp>
        <p:nvCxnSpPr>
          <p:cNvPr id="13318" name="直接连接符 12"/>
          <p:cNvCxnSpPr>
            <a:cxnSpLocks noChangeShapeType="1"/>
          </p:cNvCxnSpPr>
          <p:nvPr/>
        </p:nvCxnSpPr>
        <p:spPr bwMode="auto">
          <a:xfrm>
            <a:off x="684213" y="5013325"/>
            <a:ext cx="4679950" cy="0"/>
          </a:xfrm>
          <a:prstGeom prst="line">
            <a:avLst/>
          </a:prstGeom>
          <a:noFill/>
          <a:ln w="12700" algn="ctr">
            <a:solidFill>
              <a:srgbClr val="BFBFBF"/>
            </a:solidFill>
            <a:round/>
            <a:headEnd/>
            <a:tailEnd/>
          </a:ln>
        </p:spPr>
      </p:cxnSp>
      <p:pic>
        <p:nvPicPr>
          <p:cNvPr id="13319" name="Picture 1" descr="F:\2得尔达\宣传\LOGO\png\14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6600" y="2533650"/>
            <a:ext cx="415925" cy="153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55"/>
          <p:cNvSpPr>
            <a:spLocks noChangeArrowheads="1"/>
          </p:cNvSpPr>
          <p:nvPr/>
        </p:nvSpPr>
        <p:spPr bwMode="auto">
          <a:xfrm>
            <a:off x="179512" y="985946"/>
            <a:ext cx="8748464" cy="5755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zh-CN" altLang="en-US" sz="1600" b="1" dirty="0" smtClean="0"/>
              <a:t>创新层挂牌企业财务质量显著优于新三板</a:t>
            </a:r>
            <a:endParaRPr lang="zh-CN" altLang="en-US" sz="1600" dirty="0" smtClean="0"/>
          </a:p>
          <a:p>
            <a:pPr indent="457200">
              <a:lnSpc>
                <a:spcPct val="150000"/>
              </a:lnSpc>
            </a:pPr>
            <a:r>
              <a:rPr lang="zh-CN" altLang="en-US" sz="1600" dirty="0" smtClean="0"/>
              <a:t>无论从经营规模、成长性，又或是盈利能力等多个维度来考察，创新层挂牌企业的财务质量都要显著优于新三板整体。其中，我们采用已完整披露年报的</a:t>
            </a:r>
            <a:r>
              <a:rPr lang="en-US" altLang="zh-CN" sz="1600" dirty="0" smtClean="0"/>
              <a:t>2014</a:t>
            </a:r>
            <a:r>
              <a:rPr lang="zh-CN" altLang="en-US" sz="1600" dirty="0" smtClean="0"/>
              <a:t>年财年业绩作为比较测算的依据。</a:t>
            </a:r>
          </a:p>
          <a:p>
            <a:pPr indent="457200">
              <a:lnSpc>
                <a:spcPct val="150000"/>
              </a:lnSpc>
            </a:pPr>
            <a:endParaRPr lang="zh-CN" altLang="en-US" sz="1600" dirty="0" smtClean="0"/>
          </a:p>
          <a:p>
            <a:pPr indent="457200">
              <a:lnSpc>
                <a:spcPct val="150000"/>
              </a:lnSpc>
            </a:pPr>
            <a:r>
              <a:rPr lang="zh-CN" altLang="en-US" sz="1600" b="1" dirty="0" smtClean="0"/>
              <a:t>挂牌</a:t>
            </a:r>
            <a:r>
              <a:rPr lang="zh-CN" altLang="en-US" sz="1600" b="1" dirty="0" smtClean="0"/>
              <a:t>企业平均经营规模对比</a:t>
            </a:r>
            <a:endParaRPr lang="zh-CN" altLang="en-US" sz="1600" dirty="0" smtClean="0"/>
          </a:p>
          <a:p>
            <a:pPr indent="457200">
              <a:lnSpc>
                <a:spcPct val="150000"/>
              </a:lnSpc>
            </a:pPr>
            <a:r>
              <a:rPr lang="en-US" altLang="zh-CN" sz="1600" dirty="0" smtClean="0"/>
              <a:t>2014</a:t>
            </a:r>
            <a:r>
              <a:rPr lang="zh-CN" altLang="en-US" sz="1600" dirty="0" smtClean="0"/>
              <a:t>年，创新层</a:t>
            </a:r>
            <a:r>
              <a:rPr lang="en-US" altLang="zh-CN" sz="1600" dirty="0" smtClean="0"/>
              <a:t>2014</a:t>
            </a:r>
            <a:r>
              <a:rPr lang="zh-CN" altLang="en-US" sz="1600" dirty="0" smtClean="0"/>
              <a:t>年营业收入总额为</a:t>
            </a:r>
            <a:r>
              <a:rPr lang="en-US" altLang="zh-CN" sz="1600" dirty="0" smtClean="0"/>
              <a:t>1491.23</a:t>
            </a:r>
            <a:r>
              <a:rPr lang="zh-CN" altLang="en-US" sz="1600" dirty="0" smtClean="0"/>
              <a:t>亿元，比较新三板收入总额</a:t>
            </a:r>
            <a:r>
              <a:rPr lang="en-US" altLang="zh-CN" sz="1600" dirty="0" smtClean="0"/>
              <a:t>8567.92</a:t>
            </a:r>
            <a:r>
              <a:rPr lang="zh-CN" altLang="en-US" sz="1600" dirty="0" smtClean="0"/>
              <a:t>亿元，创新层拟入选企业收入总规模占新三板整体收入规模的</a:t>
            </a:r>
            <a:r>
              <a:rPr lang="en-US" altLang="zh-CN" sz="1600" dirty="0" smtClean="0"/>
              <a:t>17.40%</a:t>
            </a:r>
            <a:r>
              <a:rPr lang="zh-CN" altLang="en-US" sz="1600" dirty="0" smtClean="0"/>
              <a:t>；同时，创新层平均单个挂牌企业营收规模为</a:t>
            </a:r>
            <a:r>
              <a:rPr lang="en-US" altLang="zh-CN" sz="1600" dirty="0" smtClean="0"/>
              <a:t>2.98</a:t>
            </a:r>
            <a:r>
              <a:rPr lang="zh-CN" altLang="en-US" sz="1600" dirty="0" smtClean="0"/>
              <a:t>亿元，而新三板平均营收规模为</a:t>
            </a:r>
            <a:r>
              <a:rPr lang="en-US" altLang="zh-CN" sz="1600" dirty="0" smtClean="0"/>
              <a:t>1.47</a:t>
            </a:r>
            <a:r>
              <a:rPr lang="zh-CN" altLang="en-US" sz="1600" dirty="0" smtClean="0"/>
              <a:t>亿元，创新层平均营收规模为新三板平均水平的两倍有余。而从收入区间分布来看，营业收入小于</a:t>
            </a:r>
            <a:r>
              <a:rPr lang="en-US" altLang="zh-CN" sz="1600" dirty="0" smtClean="0"/>
              <a:t>5000</a:t>
            </a:r>
            <a:r>
              <a:rPr lang="zh-CN" altLang="en-US" sz="1600" dirty="0" smtClean="0"/>
              <a:t>万元的小微型挂牌企业，新三板中占比达到</a:t>
            </a:r>
            <a:r>
              <a:rPr lang="en-US" altLang="zh-CN" sz="1600" dirty="0" smtClean="0"/>
              <a:t>47%</a:t>
            </a:r>
            <a:r>
              <a:rPr lang="zh-CN" altLang="en-US" sz="1600" dirty="0" smtClean="0"/>
              <a:t>，而创新层中占比仅</a:t>
            </a:r>
            <a:r>
              <a:rPr lang="en-US" altLang="zh-CN" sz="1600" dirty="0" smtClean="0"/>
              <a:t>18%</a:t>
            </a:r>
            <a:r>
              <a:rPr lang="zh-CN" altLang="en-US" sz="1600" dirty="0" smtClean="0"/>
              <a:t>。</a:t>
            </a:r>
            <a:endParaRPr lang="zh-CN" altLang="en-US" sz="1600" dirty="0" smtClean="0"/>
          </a:p>
          <a:p>
            <a:pPr indent="457200">
              <a:lnSpc>
                <a:spcPct val="150000"/>
              </a:lnSpc>
            </a:pPr>
            <a:r>
              <a:rPr lang="zh-CN" altLang="en-US" sz="1600" dirty="0" smtClean="0"/>
              <a:t>净利润规模来看，创新层</a:t>
            </a:r>
            <a:r>
              <a:rPr lang="en-US" altLang="zh-CN" sz="1600" dirty="0" smtClean="0"/>
              <a:t>2014</a:t>
            </a:r>
            <a:r>
              <a:rPr lang="zh-CN" altLang="en-US" sz="1600" dirty="0" smtClean="0"/>
              <a:t>年净利润总额为</a:t>
            </a:r>
            <a:r>
              <a:rPr lang="en-US" altLang="zh-CN" sz="1600" dirty="0" smtClean="0"/>
              <a:t>168.73</a:t>
            </a:r>
            <a:r>
              <a:rPr lang="zh-CN" altLang="en-US" sz="1600" dirty="0" smtClean="0"/>
              <a:t>亿元，同期新三板整体净利润为</a:t>
            </a:r>
            <a:r>
              <a:rPr lang="en-US" altLang="zh-CN" sz="1600" dirty="0" smtClean="0"/>
              <a:t>488.55</a:t>
            </a:r>
            <a:r>
              <a:rPr lang="zh-CN" altLang="en-US" sz="1600" dirty="0" smtClean="0"/>
              <a:t>亿元，创新层净利润总额占新三板整体的</a:t>
            </a:r>
            <a:r>
              <a:rPr lang="en-US" altLang="zh-CN" sz="1600" dirty="0" smtClean="0"/>
              <a:t>34.54%</a:t>
            </a:r>
            <a:r>
              <a:rPr lang="zh-CN" altLang="en-US" sz="1600" dirty="0" smtClean="0"/>
              <a:t>；同时，创新层平均净利润为</a:t>
            </a:r>
            <a:r>
              <a:rPr lang="en-US" altLang="zh-CN" sz="1600" dirty="0" smtClean="0"/>
              <a:t>3368</a:t>
            </a:r>
            <a:r>
              <a:rPr lang="zh-CN" altLang="en-US" sz="1600" dirty="0" smtClean="0"/>
              <a:t>万元，而新三平均净利润为</a:t>
            </a:r>
            <a:r>
              <a:rPr lang="en-US" altLang="zh-CN" sz="1600" dirty="0" smtClean="0"/>
              <a:t>839.87</a:t>
            </a:r>
            <a:r>
              <a:rPr lang="zh-CN" altLang="en-US" sz="1600" dirty="0" smtClean="0"/>
              <a:t>亿元，创新层平均净利润为新三板整体的</a:t>
            </a:r>
            <a:r>
              <a:rPr lang="en-US" altLang="zh-CN" sz="1600" dirty="0" smtClean="0"/>
              <a:t>4</a:t>
            </a:r>
            <a:r>
              <a:rPr lang="zh-CN" altLang="en-US" sz="1600" dirty="0" smtClean="0"/>
              <a:t>倍。</a:t>
            </a:r>
          </a:p>
          <a:p>
            <a:r>
              <a:rPr lang="zh-CN" altLang="en-US" sz="1600" dirty="0" smtClean="0"/>
              <a:t/>
            </a:r>
            <a:br>
              <a:rPr lang="zh-CN" altLang="en-US" sz="1600" dirty="0" smtClean="0"/>
            </a:br>
            <a:endParaRPr lang="zh-CN" altLang="en-US" sz="1600" dirty="0" smtClean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" name="标题 1"/>
          <p:cNvSpPr txBox="1">
            <a:spLocks/>
          </p:cNvSpPr>
          <p:nvPr/>
        </p:nvSpPr>
        <p:spPr bwMode="auto">
          <a:xfrm>
            <a:off x="179512" y="116632"/>
            <a:ext cx="8964488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zh-CN" altLang="en-US" sz="32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创新层“集合优秀”：创新层与新三板比较分析 </a:t>
            </a:r>
            <a:endParaRPr lang="zh-CN" altLang="en-US" sz="3200" b="1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5"/>
          <p:cNvSpPr>
            <a:spLocks noChangeArrowheads="1"/>
          </p:cNvSpPr>
          <p:nvPr/>
        </p:nvSpPr>
        <p:spPr bwMode="auto">
          <a:xfrm>
            <a:off x="0" y="836712"/>
            <a:ext cx="9144000" cy="6247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zh-CN" altLang="en-US" sz="1600" b="1" dirty="0" smtClean="0"/>
              <a:t>挂牌企业成长性对比</a:t>
            </a:r>
            <a:endParaRPr lang="zh-CN" altLang="en-US" sz="1600" dirty="0" smtClean="0"/>
          </a:p>
          <a:p>
            <a:pPr indent="457200">
              <a:lnSpc>
                <a:spcPct val="150000"/>
              </a:lnSpc>
            </a:pPr>
            <a:r>
              <a:rPr lang="zh-CN" altLang="en-US" sz="1600" dirty="0" smtClean="0"/>
              <a:t>根据</a:t>
            </a:r>
            <a:r>
              <a:rPr lang="en-US" altLang="zh-CN" sz="1600" dirty="0" smtClean="0"/>
              <a:t>2014</a:t>
            </a:r>
            <a:r>
              <a:rPr lang="zh-CN" altLang="en-US" sz="1600" dirty="0" smtClean="0"/>
              <a:t>年财报公布的收入及净利润增速，假设剔除增速低于</a:t>
            </a:r>
            <a:r>
              <a:rPr lang="en-US" altLang="zh-CN" sz="1600" dirty="0" smtClean="0"/>
              <a:t>-1000%</a:t>
            </a:r>
            <a:r>
              <a:rPr lang="zh-CN" altLang="en-US" sz="1600" dirty="0" smtClean="0"/>
              <a:t>或高于</a:t>
            </a:r>
            <a:r>
              <a:rPr lang="en-US" altLang="zh-CN" sz="1600" dirty="0" smtClean="0"/>
              <a:t>1000%</a:t>
            </a:r>
            <a:r>
              <a:rPr lang="zh-CN" altLang="en-US" sz="1600" dirty="0" smtClean="0"/>
              <a:t>的异常数据，可以明显看到，创新层入选标的成长性要显著优于新三板平均水平。根据统计，</a:t>
            </a:r>
            <a:r>
              <a:rPr lang="en-US" altLang="zh-CN" sz="1600" dirty="0" smtClean="0"/>
              <a:t>1</a:t>
            </a:r>
            <a:r>
              <a:rPr lang="zh-CN" altLang="en-US" sz="1600" dirty="0" smtClean="0"/>
              <a:t>）创新层</a:t>
            </a:r>
            <a:r>
              <a:rPr lang="en-US" altLang="zh-CN" sz="1600" dirty="0" smtClean="0"/>
              <a:t>2014</a:t>
            </a:r>
            <a:r>
              <a:rPr lang="zh-CN" altLang="en-US" sz="1600" dirty="0" smtClean="0"/>
              <a:t>年平均收入增速为</a:t>
            </a:r>
            <a:r>
              <a:rPr lang="en-US" altLang="zh-CN" sz="1600" dirty="0" smtClean="0"/>
              <a:t>86%</a:t>
            </a:r>
            <a:r>
              <a:rPr lang="zh-CN" altLang="en-US" sz="1600" dirty="0" smtClean="0"/>
              <a:t>，新三板平均收入增速为</a:t>
            </a:r>
            <a:r>
              <a:rPr lang="en-US" altLang="zh-CN" sz="1600" dirty="0" smtClean="0"/>
              <a:t>44%</a:t>
            </a:r>
            <a:r>
              <a:rPr lang="zh-CN" altLang="en-US" sz="1600" dirty="0" smtClean="0"/>
              <a:t>，创新层收入增速较新三板高出</a:t>
            </a:r>
            <a:r>
              <a:rPr lang="en-US" altLang="zh-CN" sz="1600" dirty="0" smtClean="0"/>
              <a:t>95.5%</a:t>
            </a:r>
            <a:r>
              <a:rPr lang="zh-CN" altLang="en-US" sz="1600" dirty="0" smtClean="0"/>
              <a:t>；</a:t>
            </a:r>
            <a:r>
              <a:rPr lang="en-US" altLang="zh-CN" sz="1600" dirty="0" smtClean="0"/>
              <a:t>2</a:t>
            </a:r>
            <a:r>
              <a:rPr lang="zh-CN" altLang="en-US" sz="1600" dirty="0" smtClean="0"/>
              <a:t>）创新层</a:t>
            </a:r>
            <a:r>
              <a:rPr lang="en-US" altLang="zh-CN" sz="1600" dirty="0" smtClean="0"/>
              <a:t>14</a:t>
            </a:r>
            <a:r>
              <a:rPr lang="zh-CN" altLang="en-US" sz="1600" dirty="0" smtClean="0"/>
              <a:t>年平均净利润增速为</a:t>
            </a:r>
            <a:r>
              <a:rPr lang="en-US" altLang="zh-CN" sz="1600" dirty="0" smtClean="0"/>
              <a:t>136%</a:t>
            </a:r>
            <a:r>
              <a:rPr lang="zh-CN" altLang="en-US" sz="1600" dirty="0" smtClean="0"/>
              <a:t>，新三板平均净利润增速为</a:t>
            </a:r>
            <a:r>
              <a:rPr lang="en-US" altLang="zh-CN" sz="1600" dirty="0" smtClean="0"/>
              <a:t>76%</a:t>
            </a:r>
            <a:r>
              <a:rPr lang="zh-CN" altLang="en-US" sz="1600" dirty="0" smtClean="0"/>
              <a:t>，创新层净利润增速较新三板高出</a:t>
            </a:r>
            <a:r>
              <a:rPr lang="en-US" altLang="zh-CN" sz="1600" dirty="0" smtClean="0"/>
              <a:t>79%</a:t>
            </a:r>
            <a:r>
              <a:rPr lang="zh-CN" altLang="en-US" sz="1600" dirty="0" smtClean="0"/>
              <a:t>。</a:t>
            </a:r>
            <a:endParaRPr lang="en-US" altLang="zh-CN" sz="1600" dirty="0" smtClean="0"/>
          </a:p>
          <a:p>
            <a:pPr indent="457200">
              <a:lnSpc>
                <a:spcPct val="150000"/>
              </a:lnSpc>
            </a:pPr>
            <a:r>
              <a:rPr lang="zh-CN" altLang="en-US" sz="1600" b="1" dirty="0" smtClean="0"/>
              <a:t>挂牌企业盈利能力对比</a:t>
            </a:r>
            <a:endParaRPr lang="zh-CN" altLang="en-US" sz="1600" dirty="0" smtClean="0"/>
          </a:p>
          <a:p>
            <a:pPr indent="457200">
              <a:lnSpc>
                <a:spcPct val="150000"/>
              </a:lnSpc>
            </a:pPr>
            <a:r>
              <a:rPr lang="zh-CN" altLang="en-US" sz="1600" dirty="0" smtClean="0"/>
              <a:t>根据</a:t>
            </a:r>
            <a:r>
              <a:rPr lang="en-US" altLang="zh-CN" sz="1600" dirty="0" smtClean="0"/>
              <a:t>2014</a:t>
            </a:r>
            <a:r>
              <a:rPr lang="zh-CN" altLang="en-US" sz="1600" dirty="0" smtClean="0"/>
              <a:t>年财报计算</a:t>
            </a:r>
            <a:r>
              <a:rPr lang="en-US" altLang="zh-CN" sz="1600" dirty="0" smtClean="0"/>
              <a:t>ROE</a:t>
            </a:r>
            <a:r>
              <a:rPr lang="zh-CN" altLang="en-US" sz="1600" dirty="0" smtClean="0"/>
              <a:t>，采用整体法计算，可以看到，创新层拟入选企业整体</a:t>
            </a:r>
            <a:r>
              <a:rPr lang="en-US" altLang="zh-CN" sz="1600" dirty="0" smtClean="0"/>
              <a:t>ROE13.13%</a:t>
            </a:r>
            <a:r>
              <a:rPr lang="zh-CN" altLang="en-US" sz="1600" dirty="0" smtClean="0"/>
              <a:t>；而同期新三板整体</a:t>
            </a:r>
            <a:r>
              <a:rPr lang="en-US" altLang="zh-CN" sz="1600" dirty="0" smtClean="0"/>
              <a:t>ROE</a:t>
            </a:r>
            <a:r>
              <a:rPr lang="zh-CN" altLang="en-US" sz="1600" dirty="0" smtClean="0"/>
              <a:t>仅</a:t>
            </a:r>
            <a:r>
              <a:rPr lang="en-US" altLang="zh-CN" sz="1600" dirty="0" smtClean="0"/>
              <a:t>9.45%</a:t>
            </a:r>
            <a:r>
              <a:rPr lang="zh-CN" altLang="en-US" sz="1600" dirty="0" smtClean="0"/>
              <a:t>，创新层</a:t>
            </a:r>
            <a:r>
              <a:rPr lang="en-US" altLang="zh-CN" sz="1600" dirty="0" smtClean="0"/>
              <a:t>ROE</a:t>
            </a:r>
            <a:r>
              <a:rPr lang="zh-CN" altLang="en-US" sz="1600" dirty="0" smtClean="0"/>
              <a:t>较新三板高出近</a:t>
            </a:r>
            <a:r>
              <a:rPr lang="en-US" altLang="zh-CN" sz="1600" dirty="0" smtClean="0"/>
              <a:t>4</a:t>
            </a:r>
            <a:r>
              <a:rPr lang="zh-CN" altLang="en-US" sz="1600" dirty="0" smtClean="0"/>
              <a:t>个百分点</a:t>
            </a:r>
            <a:r>
              <a:rPr lang="zh-CN" altLang="en-US" sz="1600" dirty="0" smtClean="0"/>
              <a:t>。</a:t>
            </a:r>
            <a:r>
              <a:rPr lang="zh-CN" altLang="en-US" sz="1600" dirty="0" smtClean="0"/>
              <a:t/>
            </a:r>
            <a:br>
              <a:rPr lang="zh-CN" altLang="en-US" sz="1600" dirty="0" smtClean="0"/>
            </a:br>
            <a:r>
              <a:rPr lang="zh-CN" altLang="en-US" sz="1600" dirty="0" smtClean="0"/>
              <a:t>        </a:t>
            </a:r>
            <a:r>
              <a:rPr lang="zh-CN" altLang="en-US" sz="1600" b="1" dirty="0" smtClean="0"/>
              <a:t>创新</a:t>
            </a:r>
            <a:r>
              <a:rPr lang="zh-CN" altLang="en-US" sz="1600" b="1" dirty="0" smtClean="0"/>
              <a:t>层挂牌企业融资能力显著优于新三板平均水平</a:t>
            </a:r>
            <a:endParaRPr lang="zh-CN" altLang="en-US" sz="1600" dirty="0" smtClean="0"/>
          </a:p>
          <a:p>
            <a:pPr indent="457200">
              <a:lnSpc>
                <a:spcPct val="150000"/>
              </a:lnSpc>
            </a:pPr>
            <a:r>
              <a:rPr lang="zh-CN" altLang="en-US" sz="1600" dirty="0" smtClean="0"/>
              <a:t>创新层拟入选企业公司表现出较强的融资能力，</a:t>
            </a:r>
            <a:r>
              <a:rPr lang="en-US" altLang="zh-CN" sz="1600" dirty="0" smtClean="0"/>
              <a:t>2014-2015</a:t>
            </a:r>
            <a:r>
              <a:rPr lang="zh-CN" altLang="en-US" sz="1600" dirty="0" smtClean="0"/>
              <a:t>年融资额为</a:t>
            </a:r>
            <a:r>
              <a:rPr lang="en-US" altLang="zh-CN" sz="1600" dirty="0" smtClean="0"/>
              <a:t>544.12</a:t>
            </a:r>
            <a:r>
              <a:rPr lang="zh-CN" altLang="en-US" sz="1600" dirty="0" smtClean="0"/>
              <a:t>亿元，约占到新三板整体融资规模的四成。其中，金融类公司融资能力最强，融资额最高的前四名均来自于金融企业，九鼎集团</a:t>
            </a:r>
            <a:r>
              <a:rPr lang="en-US" altLang="zh-CN" sz="1600" dirty="0" smtClean="0"/>
              <a:t>2015</a:t>
            </a:r>
            <a:r>
              <a:rPr lang="zh-CN" altLang="en-US" sz="1600" dirty="0" smtClean="0"/>
              <a:t>年实际募集资金</a:t>
            </a:r>
            <a:r>
              <a:rPr lang="en-US" altLang="zh-CN" sz="1600" dirty="0" smtClean="0"/>
              <a:t>100</a:t>
            </a:r>
            <a:r>
              <a:rPr lang="zh-CN" altLang="en-US" sz="1600" dirty="0" smtClean="0"/>
              <a:t>亿</a:t>
            </a:r>
            <a:r>
              <a:rPr lang="zh-CN" altLang="en-US" sz="1600" dirty="0" smtClean="0"/>
              <a:t>元</a:t>
            </a:r>
            <a:r>
              <a:rPr lang="zh-CN" altLang="en-US" sz="1600" dirty="0" smtClean="0"/>
              <a:t>。</a:t>
            </a:r>
          </a:p>
          <a:p>
            <a:pPr indent="457200">
              <a:lnSpc>
                <a:spcPct val="150000"/>
              </a:lnSpc>
            </a:pPr>
            <a:r>
              <a:rPr lang="zh-CN" altLang="en-US" sz="1600" dirty="0" smtClean="0"/>
              <a:t>而假设从定增频次来看，创新层的定增频次要较新三板平均水平高出近</a:t>
            </a:r>
            <a:r>
              <a:rPr lang="en-US" altLang="zh-CN" sz="1600" dirty="0" smtClean="0"/>
              <a:t>1</a:t>
            </a:r>
            <a:r>
              <a:rPr lang="zh-CN" altLang="en-US" sz="1600" dirty="0" smtClean="0"/>
              <a:t>倍；其中，以</a:t>
            </a:r>
            <a:r>
              <a:rPr lang="en-US" altLang="zh-CN" sz="1600" dirty="0" smtClean="0"/>
              <a:t>2015</a:t>
            </a:r>
            <a:r>
              <a:rPr lang="zh-CN" altLang="en-US" sz="1600" dirty="0" smtClean="0"/>
              <a:t>年定增频次为例，</a:t>
            </a:r>
            <a:r>
              <a:rPr lang="en-US" altLang="zh-CN" sz="1600" dirty="0" smtClean="0"/>
              <a:t>2015</a:t>
            </a:r>
            <a:r>
              <a:rPr lang="zh-CN" altLang="en-US" sz="1600" dirty="0" smtClean="0"/>
              <a:t>年新三板定增次数共</a:t>
            </a:r>
            <a:r>
              <a:rPr lang="en-US" altLang="zh-CN" sz="1600" dirty="0" smtClean="0"/>
              <a:t>2577</a:t>
            </a:r>
            <a:r>
              <a:rPr lang="zh-CN" altLang="en-US" sz="1600" dirty="0" smtClean="0"/>
              <a:t>次，定增频次为每挂牌企业定增频次为</a:t>
            </a:r>
            <a:r>
              <a:rPr lang="en-US" altLang="zh-CN" sz="1600" dirty="0" smtClean="0"/>
              <a:t>0.45</a:t>
            </a:r>
            <a:r>
              <a:rPr lang="zh-CN" altLang="en-US" sz="1600" dirty="0" smtClean="0"/>
              <a:t>次；而相应的，创新层</a:t>
            </a:r>
            <a:r>
              <a:rPr lang="en-US" altLang="zh-CN" sz="1600" dirty="0" smtClean="0"/>
              <a:t>2015</a:t>
            </a:r>
            <a:r>
              <a:rPr lang="zh-CN" altLang="en-US" sz="1600" dirty="0" smtClean="0"/>
              <a:t>年定增次数共</a:t>
            </a:r>
            <a:r>
              <a:rPr lang="en-US" altLang="zh-CN" sz="1600" dirty="0" smtClean="0"/>
              <a:t>494</a:t>
            </a:r>
            <a:r>
              <a:rPr lang="zh-CN" altLang="en-US" sz="1600" dirty="0" smtClean="0"/>
              <a:t>次，定增频次达到了</a:t>
            </a:r>
            <a:r>
              <a:rPr lang="en-US" altLang="zh-CN" sz="1600" dirty="0" smtClean="0"/>
              <a:t>0.99</a:t>
            </a:r>
            <a:r>
              <a:rPr lang="zh-CN" altLang="en-US" sz="1600" dirty="0" smtClean="0"/>
              <a:t>次，约合每创新层挂牌企业在</a:t>
            </a:r>
            <a:r>
              <a:rPr lang="en-US" altLang="zh-CN" sz="1600" dirty="0" smtClean="0"/>
              <a:t>15</a:t>
            </a:r>
            <a:r>
              <a:rPr lang="zh-CN" altLang="en-US" sz="1600" dirty="0" smtClean="0"/>
              <a:t>年内完成</a:t>
            </a:r>
            <a:r>
              <a:rPr lang="en-US" altLang="zh-CN" sz="1600" dirty="0" smtClean="0"/>
              <a:t>1</a:t>
            </a:r>
            <a:r>
              <a:rPr lang="zh-CN" altLang="en-US" sz="1600" dirty="0" smtClean="0"/>
              <a:t>次定增。</a:t>
            </a:r>
          </a:p>
          <a:p>
            <a:endParaRPr lang="zh-CN" altLang="en-US" sz="1600" dirty="0"/>
          </a:p>
        </p:txBody>
      </p:sp>
      <p:sp>
        <p:nvSpPr>
          <p:cNvPr id="4" name="标题 1"/>
          <p:cNvSpPr txBox="1">
            <a:spLocks/>
          </p:cNvSpPr>
          <p:nvPr/>
        </p:nvSpPr>
        <p:spPr bwMode="auto">
          <a:xfrm>
            <a:off x="179512" y="116632"/>
            <a:ext cx="8964488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zh-CN" altLang="en-US" sz="32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创新层“集合优秀”：创新层与新三板比较分析 </a:t>
            </a:r>
            <a:endParaRPr lang="zh-CN" altLang="en-US" sz="3200" b="1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55"/>
          <p:cNvSpPr>
            <a:spLocks noChangeArrowheads="1"/>
          </p:cNvSpPr>
          <p:nvPr/>
        </p:nvSpPr>
        <p:spPr bwMode="auto">
          <a:xfrm>
            <a:off x="179512" y="908720"/>
            <a:ext cx="8964488" cy="637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zh-CN" altLang="en-US" sz="1600" b="1" dirty="0" smtClean="0"/>
              <a:t>挂牌企业成交金额对比</a:t>
            </a:r>
            <a:endParaRPr lang="zh-CN" altLang="en-US" sz="1600" dirty="0" smtClean="0"/>
          </a:p>
          <a:p>
            <a:pPr indent="457200">
              <a:lnSpc>
                <a:spcPct val="150000"/>
              </a:lnSpc>
            </a:pPr>
            <a:r>
              <a:rPr lang="zh-CN" altLang="en-US" sz="1600" dirty="0" smtClean="0"/>
              <a:t>以</a:t>
            </a:r>
            <a:r>
              <a:rPr lang="en-US" altLang="zh-CN" sz="1600" dirty="0" smtClean="0"/>
              <a:t>2015</a:t>
            </a:r>
            <a:r>
              <a:rPr lang="zh-CN" altLang="en-US" sz="1600" dirty="0" smtClean="0"/>
              <a:t>年成交金额作为测算依据，</a:t>
            </a:r>
            <a:r>
              <a:rPr lang="en-US" altLang="zh-CN" sz="1600" dirty="0" smtClean="0"/>
              <a:t>2015</a:t>
            </a:r>
            <a:r>
              <a:rPr lang="zh-CN" altLang="en-US" sz="1600" dirty="0" smtClean="0"/>
              <a:t>年，新三板挂牌企业合计成交金额</a:t>
            </a:r>
            <a:r>
              <a:rPr lang="en-US" altLang="zh-CN" sz="1600" dirty="0" smtClean="0"/>
              <a:t>1910.4</a:t>
            </a:r>
            <a:r>
              <a:rPr lang="zh-CN" altLang="en-US" sz="1600" dirty="0" smtClean="0"/>
              <a:t>亿元；其中，拟入选创新层的挂牌企业合计成交金额为</a:t>
            </a:r>
            <a:r>
              <a:rPr lang="en-US" altLang="zh-CN" sz="1600" dirty="0" smtClean="0"/>
              <a:t>1300.5</a:t>
            </a:r>
            <a:r>
              <a:rPr lang="zh-CN" altLang="en-US" sz="1600" dirty="0" smtClean="0"/>
              <a:t>亿；创新层成交金额占新三板总量的</a:t>
            </a:r>
            <a:r>
              <a:rPr lang="en-US" altLang="zh-CN" sz="1600" dirty="0" smtClean="0"/>
              <a:t>68%</a:t>
            </a:r>
            <a:r>
              <a:rPr lang="zh-CN" altLang="en-US" sz="1600" dirty="0" smtClean="0"/>
              <a:t>。假设将成交金额分区间统计，无成交的挂牌企业数量占新三板的</a:t>
            </a:r>
            <a:r>
              <a:rPr lang="en-US" altLang="zh-CN" sz="1600" dirty="0" smtClean="0"/>
              <a:t>60.4%</a:t>
            </a:r>
            <a:r>
              <a:rPr lang="zh-CN" altLang="en-US" sz="1600" dirty="0" smtClean="0"/>
              <a:t>，而创新层无成交的挂牌企业占比仅</a:t>
            </a:r>
            <a:r>
              <a:rPr lang="en-US" altLang="zh-CN" sz="1600" dirty="0" smtClean="0"/>
              <a:t>29.3%</a:t>
            </a:r>
            <a:r>
              <a:rPr lang="zh-CN" altLang="en-US" sz="1600" dirty="0" smtClean="0"/>
              <a:t>；同时，成交大于</a:t>
            </a:r>
            <a:r>
              <a:rPr lang="en-US" altLang="zh-CN" sz="1600" dirty="0" smtClean="0"/>
              <a:t>5</a:t>
            </a:r>
            <a:r>
              <a:rPr lang="zh-CN" altLang="en-US" sz="1600" dirty="0" smtClean="0"/>
              <a:t>亿的大额成交占比，新三板仅</a:t>
            </a:r>
            <a:r>
              <a:rPr lang="en-US" altLang="zh-CN" sz="1600" dirty="0" smtClean="0"/>
              <a:t>1.2%</a:t>
            </a:r>
            <a:r>
              <a:rPr lang="zh-CN" altLang="en-US" sz="1600" dirty="0" smtClean="0"/>
              <a:t>，而创新层达到了</a:t>
            </a:r>
            <a:r>
              <a:rPr lang="en-US" altLang="zh-CN" sz="1600" dirty="0" smtClean="0"/>
              <a:t>12%</a:t>
            </a:r>
            <a:r>
              <a:rPr lang="zh-CN" altLang="en-US" sz="1600" dirty="0" smtClean="0"/>
              <a:t>。</a:t>
            </a:r>
            <a:endParaRPr lang="en-US" altLang="zh-CN" sz="1600" dirty="0" smtClean="0"/>
          </a:p>
          <a:p>
            <a:pPr indent="457200">
              <a:lnSpc>
                <a:spcPct val="150000"/>
              </a:lnSpc>
            </a:pPr>
            <a:r>
              <a:rPr lang="zh-CN" altLang="en-US" sz="1600" b="1" dirty="0" smtClean="0"/>
              <a:t>挂牌企业换手率对比</a:t>
            </a:r>
            <a:endParaRPr lang="zh-CN" altLang="en-US" sz="1600" dirty="0" smtClean="0"/>
          </a:p>
          <a:p>
            <a:pPr indent="457200">
              <a:lnSpc>
                <a:spcPct val="150000"/>
              </a:lnSpc>
            </a:pPr>
            <a:r>
              <a:rPr lang="en-US" altLang="zh-CN" sz="1600" dirty="0" smtClean="0"/>
              <a:t>2015</a:t>
            </a:r>
            <a:r>
              <a:rPr lang="zh-CN" altLang="en-US" sz="1600" dirty="0" smtClean="0"/>
              <a:t>年，采用成交金额除以日均总市值计算换手率，新三板挂牌企业整体换手率为</a:t>
            </a:r>
            <a:r>
              <a:rPr lang="en-US" altLang="zh-CN" sz="1600" dirty="0" smtClean="0"/>
              <a:t>11.3%</a:t>
            </a:r>
            <a:r>
              <a:rPr lang="zh-CN" altLang="en-US" sz="1600" dirty="0" smtClean="0"/>
              <a:t>，比较创新层拟入选企业整体换手率</a:t>
            </a:r>
            <a:r>
              <a:rPr lang="en-US" altLang="zh-CN" sz="1600" dirty="0" smtClean="0"/>
              <a:t>20%</a:t>
            </a:r>
            <a:r>
              <a:rPr lang="zh-CN" altLang="en-US" sz="1600" dirty="0" smtClean="0"/>
              <a:t>，创新层换手率较新三板平均水平高出近</a:t>
            </a:r>
            <a:r>
              <a:rPr lang="en-US" altLang="zh-CN" sz="1600" dirty="0" smtClean="0"/>
              <a:t>9</a:t>
            </a:r>
            <a:r>
              <a:rPr lang="zh-CN" altLang="en-US" sz="1600" dirty="0" smtClean="0"/>
              <a:t>个百分点，超出幅度为</a:t>
            </a:r>
            <a:r>
              <a:rPr lang="en-US" altLang="zh-CN" sz="1600" dirty="0" smtClean="0"/>
              <a:t>78%</a:t>
            </a:r>
            <a:r>
              <a:rPr lang="zh-CN" altLang="en-US" sz="1600" dirty="0" smtClean="0"/>
              <a:t>。分区间统计创新层及新三板换手率情况，可以看到，换手率高于</a:t>
            </a:r>
            <a:r>
              <a:rPr lang="en-US" altLang="zh-CN" sz="1600" dirty="0" smtClean="0"/>
              <a:t>20%</a:t>
            </a:r>
            <a:r>
              <a:rPr lang="zh-CN" altLang="en-US" sz="1600" dirty="0" smtClean="0"/>
              <a:t>的创新层挂牌企业占比达到</a:t>
            </a:r>
            <a:r>
              <a:rPr lang="en-US" altLang="zh-CN" sz="1600" dirty="0" smtClean="0"/>
              <a:t>25.7%</a:t>
            </a:r>
            <a:r>
              <a:rPr lang="zh-CN" altLang="en-US" sz="1600" dirty="0" smtClean="0"/>
              <a:t>，但新三板占比仅</a:t>
            </a:r>
            <a:r>
              <a:rPr lang="en-US" altLang="zh-CN" sz="1600" dirty="0" smtClean="0"/>
              <a:t>7.4%</a:t>
            </a:r>
            <a:r>
              <a:rPr lang="zh-CN" altLang="en-US" sz="1600" dirty="0" smtClean="0"/>
              <a:t>。可能来说，结合我们之前的分析，可能创新层换手率亟待提升，但依旧显著优于新三板水平</a:t>
            </a:r>
            <a:r>
              <a:rPr lang="zh-CN" altLang="en-US" sz="1600" dirty="0" smtClean="0"/>
              <a:t>。</a:t>
            </a:r>
            <a:r>
              <a:rPr lang="zh-CN" altLang="en-US" sz="1600" dirty="0" smtClean="0"/>
              <a:t/>
            </a:r>
            <a:br>
              <a:rPr lang="zh-CN" altLang="en-US" sz="1600" dirty="0" smtClean="0"/>
            </a:br>
            <a:r>
              <a:rPr lang="zh-CN" altLang="en-US" sz="1600" dirty="0" smtClean="0"/>
              <a:t>        </a:t>
            </a:r>
            <a:r>
              <a:rPr lang="zh-CN" altLang="en-US" sz="1600" b="1" dirty="0" smtClean="0"/>
              <a:t>挂牌</a:t>
            </a:r>
            <a:r>
              <a:rPr lang="zh-CN" altLang="en-US" sz="1600" b="1" dirty="0" smtClean="0"/>
              <a:t>企业做市商数量对比</a:t>
            </a:r>
            <a:endParaRPr lang="zh-CN" altLang="en-US" sz="1600" dirty="0" smtClean="0"/>
          </a:p>
          <a:p>
            <a:pPr indent="457200">
              <a:lnSpc>
                <a:spcPct val="150000"/>
              </a:lnSpc>
            </a:pPr>
            <a:r>
              <a:rPr lang="zh-CN" altLang="en-US" sz="1600" dirty="0" smtClean="0"/>
              <a:t>一般来说，对于新三板挂牌企业，做市转让方式流动性会优于协议转让方式；同时，做市商数量高低也会成为影响其流动性的重要指标。整体来看，新三板挂牌企业平均拥有的做市商数量为</a:t>
            </a:r>
            <a:r>
              <a:rPr lang="en-US" altLang="zh-CN" sz="1600" dirty="0" smtClean="0"/>
              <a:t>1.16</a:t>
            </a:r>
            <a:r>
              <a:rPr lang="zh-CN" altLang="en-US" sz="1600" dirty="0" smtClean="0"/>
              <a:t>个，而创新层拟入选企业平均拥有的做市商数量为</a:t>
            </a:r>
            <a:r>
              <a:rPr lang="en-US" altLang="zh-CN" sz="1600" dirty="0" smtClean="0"/>
              <a:t>4.96</a:t>
            </a:r>
            <a:r>
              <a:rPr lang="zh-CN" altLang="en-US" sz="1600" dirty="0" smtClean="0"/>
              <a:t>个。将做市商数量分区间统计来看，做市商数量大于</a:t>
            </a:r>
            <a:r>
              <a:rPr lang="en-US" altLang="zh-CN" sz="1600" dirty="0" smtClean="0"/>
              <a:t>6</a:t>
            </a:r>
            <a:r>
              <a:rPr lang="zh-CN" altLang="en-US" sz="1600" dirty="0" smtClean="0"/>
              <a:t>家的挂牌企业占比，创新层中达到了约</a:t>
            </a:r>
            <a:r>
              <a:rPr lang="en-US" altLang="zh-CN" sz="1600" dirty="0" smtClean="0"/>
              <a:t>51%</a:t>
            </a:r>
            <a:r>
              <a:rPr lang="zh-CN" altLang="en-US" sz="1600" dirty="0" smtClean="0"/>
              <a:t>；而新三板占比仅</a:t>
            </a:r>
            <a:r>
              <a:rPr lang="en-US" altLang="zh-CN" sz="1600" dirty="0" smtClean="0"/>
              <a:t>8.8%</a:t>
            </a:r>
            <a:r>
              <a:rPr lang="zh-CN" altLang="en-US" sz="1600" dirty="0" smtClean="0"/>
              <a:t>，不足一成。</a:t>
            </a:r>
          </a:p>
          <a:p>
            <a:pPr indent="457200">
              <a:lnSpc>
                <a:spcPct val="150000"/>
              </a:lnSpc>
            </a:pPr>
            <a:endParaRPr lang="zh-CN" altLang="en-US" sz="1600" dirty="0"/>
          </a:p>
        </p:txBody>
      </p:sp>
      <p:sp>
        <p:nvSpPr>
          <p:cNvPr id="5" name="标题 1"/>
          <p:cNvSpPr txBox="1">
            <a:spLocks/>
          </p:cNvSpPr>
          <p:nvPr/>
        </p:nvSpPr>
        <p:spPr bwMode="auto">
          <a:xfrm>
            <a:off x="179512" y="116632"/>
            <a:ext cx="8964488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zh-CN" altLang="en-US" sz="32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创新层“集合优秀”：创新层与新三板比较分析 </a:t>
            </a:r>
            <a:endParaRPr lang="zh-CN" altLang="en-US" sz="3200" b="1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55"/>
          <p:cNvSpPr>
            <a:spLocks noChangeArrowheads="1"/>
          </p:cNvSpPr>
          <p:nvPr/>
        </p:nvSpPr>
        <p:spPr bwMode="auto">
          <a:xfrm>
            <a:off x="144016" y="1052736"/>
            <a:ext cx="8892480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zh-CN" altLang="en-US" sz="1600" b="1" dirty="0" smtClean="0"/>
              <a:t>挂牌企业股本规模对比</a:t>
            </a:r>
            <a:endParaRPr lang="zh-CN" altLang="en-US" sz="1600" dirty="0" smtClean="0"/>
          </a:p>
          <a:p>
            <a:pPr indent="457200">
              <a:lnSpc>
                <a:spcPct val="150000"/>
              </a:lnSpc>
            </a:pPr>
            <a:r>
              <a:rPr lang="zh-CN" altLang="en-US" sz="1600" dirty="0" smtClean="0"/>
              <a:t>股本指标可能是影响挂牌企业交易流动性的必要条件之一，比较创新层拟挂牌企业和新三板挂牌企业的整体情况，创新层拟挂牌企业股本规模要显著高于新三板；截止到最新期末，创新层平均股本为</a:t>
            </a:r>
            <a:r>
              <a:rPr lang="en-US" altLang="zh-CN" sz="1600" dirty="0" smtClean="0"/>
              <a:t>1.6</a:t>
            </a:r>
            <a:r>
              <a:rPr lang="zh-CN" altLang="en-US" sz="1600" dirty="0" smtClean="0"/>
              <a:t>亿股，而新三板整体平均股本为</a:t>
            </a:r>
            <a:r>
              <a:rPr lang="en-US" altLang="zh-CN" sz="1600" dirty="0" smtClean="0"/>
              <a:t>5871</a:t>
            </a:r>
            <a:r>
              <a:rPr lang="zh-CN" altLang="en-US" sz="1600" dirty="0" smtClean="0"/>
              <a:t>股，创新层平均股本为新三板的</a:t>
            </a:r>
            <a:r>
              <a:rPr lang="en-US" altLang="zh-CN" sz="1600" dirty="0" smtClean="0"/>
              <a:t>2.7</a:t>
            </a:r>
            <a:r>
              <a:rPr lang="zh-CN" altLang="en-US" sz="1600" dirty="0" smtClean="0"/>
              <a:t>倍；从流通股本占比来看，创新层流通股占比</a:t>
            </a:r>
            <a:r>
              <a:rPr lang="en-US" altLang="zh-CN" sz="1600" dirty="0" smtClean="0"/>
              <a:t>54%</a:t>
            </a:r>
            <a:r>
              <a:rPr lang="zh-CN" altLang="en-US" sz="1600" dirty="0" smtClean="0"/>
              <a:t>，而新三板流通股占比仅</a:t>
            </a:r>
            <a:r>
              <a:rPr lang="en-US" altLang="zh-CN" sz="1600" dirty="0" smtClean="0"/>
              <a:t>36%</a:t>
            </a:r>
            <a:r>
              <a:rPr lang="zh-CN" altLang="en-US" sz="1600" dirty="0" smtClean="0"/>
              <a:t>，创新层股本流通属性相比较更强。而假设将股本规模分区间统计来看，创新层股本低于</a:t>
            </a:r>
            <a:r>
              <a:rPr lang="en-US" altLang="zh-CN" sz="1600" dirty="0" smtClean="0"/>
              <a:t>2000</a:t>
            </a:r>
            <a:r>
              <a:rPr lang="zh-CN" altLang="en-US" sz="1600" dirty="0" smtClean="0"/>
              <a:t>万以下的占比为零，而新三板股本低于</a:t>
            </a:r>
            <a:r>
              <a:rPr lang="en-US" altLang="zh-CN" sz="1600" dirty="0" smtClean="0"/>
              <a:t>2000</a:t>
            </a:r>
            <a:r>
              <a:rPr lang="zh-CN" altLang="en-US" sz="1600" dirty="0" smtClean="0"/>
              <a:t>万以下的挂牌企业占比达到约</a:t>
            </a:r>
            <a:r>
              <a:rPr lang="en-US" altLang="zh-CN" sz="1600" dirty="0" smtClean="0"/>
              <a:t>30%</a:t>
            </a:r>
            <a:r>
              <a:rPr lang="zh-CN" altLang="en-US" sz="1600" dirty="0" smtClean="0"/>
              <a:t>；对于股本</a:t>
            </a:r>
            <a:r>
              <a:rPr lang="en-US" altLang="zh-CN" sz="1600" dirty="0" smtClean="0"/>
              <a:t>1</a:t>
            </a:r>
            <a:r>
              <a:rPr lang="zh-CN" altLang="en-US" sz="1600" dirty="0" smtClean="0"/>
              <a:t>亿股以上的大股本企业，创新层占比有</a:t>
            </a:r>
            <a:r>
              <a:rPr lang="en-US" altLang="zh-CN" sz="1600" dirty="0" smtClean="0"/>
              <a:t>34%</a:t>
            </a:r>
            <a:r>
              <a:rPr lang="zh-CN" altLang="en-US" sz="1600" dirty="0" smtClean="0"/>
              <a:t>，但新三板占比仅</a:t>
            </a:r>
            <a:r>
              <a:rPr lang="en-US" altLang="zh-CN" sz="1600" dirty="0" smtClean="0"/>
              <a:t>10.7%</a:t>
            </a:r>
            <a:r>
              <a:rPr lang="zh-CN" altLang="en-US" sz="1600" dirty="0" smtClean="0"/>
              <a:t>。</a:t>
            </a:r>
          </a:p>
          <a:p>
            <a:pPr indent="457200">
              <a:lnSpc>
                <a:spcPct val="150000"/>
              </a:lnSpc>
            </a:pPr>
            <a:r>
              <a:rPr lang="zh-CN" altLang="en-US" sz="1600" dirty="0" smtClean="0"/>
              <a:t/>
            </a:r>
            <a:br>
              <a:rPr lang="zh-CN" altLang="en-US" sz="1600" dirty="0" smtClean="0"/>
            </a:br>
            <a:r>
              <a:rPr lang="zh-CN" altLang="en-US" sz="1600" dirty="0" smtClean="0"/>
              <a:t>        </a:t>
            </a:r>
            <a:r>
              <a:rPr lang="zh-CN" altLang="en-US" sz="1600" b="1" dirty="0" smtClean="0"/>
              <a:t>挂牌</a:t>
            </a:r>
            <a:r>
              <a:rPr lang="zh-CN" altLang="en-US" sz="1600" b="1" dirty="0" smtClean="0"/>
              <a:t>企业股东数量对比</a:t>
            </a:r>
            <a:endParaRPr lang="zh-CN" altLang="en-US" sz="1600" dirty="0" smtClean="0"/>
          </a:p>
          <a:p>
            <a:pPr indent="457200">
              <a:lnSpc>
                <a:spcPct val="150000"/>
              </a:lnSpc>
            </a:pPr>
            <a:r>
              <a:rPr lang="zh-CN" altLang="en-US" sz="1600" dirty="0" smtClean="0"/>
              <a:t>股东人数也是衡量股权质量的重要指标之一，比较创新层与新三板挂牌企业平均股东人数来看，创新层平均股东人数有</a:t>
            </a:r>
            <a:r>
              <a:rPr lang="en-US" altLang="zh-CN" sz="1600" dirty="0" smtClean="0"/>
              <a:t>168</a:t>
            </a:r>
            <a:r>
              <a:rPr lang="zh-CN" altLang="en-US" sz="1600" dirty="0" smtClean="0"/>
              <a:t>人，新三板平均股东人数约为</a:t>
            </a:r>
            <a:r>
              <a:rPr lang="en-US" altLang="zh-CN" sz="1600" dirty="0" smtClean="0"/>
              <a:t>41</a:t>
            </a:r>
            <a:r>
              <a:rPr lang="zh-CN" altLang="en-US" sz="1600" dirty="0" smtClean="0"/>
              <a:t>人；创新层为新三板平均股东人数的</a:t>
            </a:r>
            <a:r>
              <a:rPr lang="en-US" altLang="zh-CN" sz="1600" dirty="0" smtClean="0"/>
              <a:t>3</a:t>
            </a:r>
            <a:r>
              <a:rPr lang="zh-CN" altLang="en-US" sz="1600" dirty="0" smtClean="0"/>
              <a:t>倍。而从股东人数区间分布来看，股东人数小于</a:t>
            </a:r>
            <a:r>
              <a:rPr lang="en-US" altLang="zh-CN" sz="1600" dirty="0" smtClean="0"/>
              <a:t>20</a:t>
            </a:r>
            <a:r>
              <a:rPr lang="zh-CN" altLang="en-US" sz="1600" dirty="0" smtClean="0"/>
              <a:t>人的，创新层挂牌企业占比仅</a:t>
            </a:r>
            <a:r>
              <a:rPr lang="en-US" altLang="zh-CN" sz="1600" dirty="0" smtClean="0"/>
              <a:t>32.5%</a:t>
            </a:r>
            <a:r>
              <a:rPr lang="zh-CN" altLang="en-US" sz="1600" dirty="0" smtClean="0"/>
              <a:t>，而新三板股东人数小于</a:t>
            </a:r>
            <a:r>
              <a:rPr lang="en-US" altLang="zh-CN" sz="1600" dirty="0" smtClean="0"/>
              <a:t>20</a:t>
            </a:r>
            <a:r>
              <a:rPr lang="zh-CN" altLang="en-US" sz="1600" dirty="0" smtClean="0"/>
              <a:t>人的企业占比高达</a:t>
            </a:r>
            <a:r>
              <a:rPr lang="en-US" altLang="zh-CN" sz="1600" dirty="0" smtClean="0"/>
              <a:t>64.8%</a:t>
            </a:r>
            <a:r>
              <a:rPr lang="zh-CN" altLang="en-US" sz="1600" dirty="0" smtClean="0"/>
              <a:t>。</a:t>
            </a:r>
          </a:p>
          <a:p>
            <a:endParaRPr lang="zh-CN" altLang="en-US" sz="1600" dirty="0" smtClean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" name="标题 1"/>
          <p:cNvSpPr txBox="1">
            <a:spLocks/>
          </p:cNvSpPr>
          <p:nvPr/>
        </p:nvSpPr>
        <p:spPr bwMode="auto">
          <a:xfrm>
            <a:off x="179512" y="116632"/>
            <a:ext cx="8964488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zh-CN" altLang="en-US" sz="32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创新层“集合优秀”：创新层与新三板比较分析 </a:t>
            </a:r>
            <a:endParaRPr lang="zh-CN" altLang="en-US" sz="3200" b="1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>
          <a:xfrm>
            <a:off x="0" y="0"/>
            <a:ext cx="9126538" cy="198913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pic>
        <p:nvPicPr>
          <p:cNvPr id="18434" name="Picture 7"/>
          <p:cNvPicPr>
            <a:picLocks noChangeAspect="1" noChangeArrowheads="1"/>
          </p:cNvPicPr>
          <p:nvPr/>
        </p:nvPicPr>
        <p:blipFill>
          <a:blip r:embed="rId2" cstate="print"/>
          <a:srcRect l="16925" t="15196" r="22438" b="46851"/>
          <a:stretch>
            <a:fillRect/>
          </a:stretch>
        </p:blipFill>
        <p:spPr bwMode="auto">
          <a:xfrm>
            <a:off x="-15875" y="1052513"/>
            <a:ext cx="9159875" cy="280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矩形 9"/>
          <p:cNvSpPr/>
          <p:nvPr/>
        </p:nvSpPr>
        <p:spPr>
          <a:xfrm>
            <a:off x="-11113" y="908050"/>
            <a:ext cx="9150351" cy="1444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0" y="3860800"/>
            <a:ext cx="9144000" cy="1444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cxnSp>
        <p:nvCxnSpPr>
          <p:cNvPr id="13" name="直接连接符 12"/>
          <p:cNvCxnSpPr/>
          <p:nvPr/>
        </p:nvCxnSpPr>
        <p:spPr>
          <a:xfrm>
            <a:off x="684213" y="4941888"/>
            <a:ext cx="467995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38" name="TextBox 13"/>
          <p:cNvSpPr txBox="1">
            <a:spLocks noChangeArrowheads="1"/>
          </p:cNvSpPr>
          <p:nvPr/>
        </p:nvSpPr>
        <p:spPr bwMode="auto">
          <a:xfrm>
            <a:off x="1189038" y="4337050"/>
            <a:ext cx="48228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3200" b="1">
                <a:solidFill>
                  <a:srgbClr val="7F7F7F"/>
                </a:solidFill>
                <a:latin typeface="微软雅黑" pitchFamily="34" charset="-122"/>
                <a:ea typeface="微软雅黑" pitchFamily="34" charset="-122"/>
              </a:rPr>
              <a:t>谢谢！</a:t>
            </a:r>
          </a:p>
        </p:txBody>
      </p:sp>
      <p:pic>
        <p:nvPicPr>
          <p:cNvPr id="18439" name="Picture 1" descr="F:\2得尔达\宣传\LOGO\png\14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6600" y="2533650"/>
            <a:ext cx="415925" cy="153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8"/>
          <p:cNvSpPr txBox="1">
            <a:spLocks noChangeArrowheads="1"/>
          </p:cNvSpPr>
          <p:nvPr/>
        </p:nvSpPr>
        <p:spPr bwMode="auto">
          <a:xfrm>
            <a:off x="251520" y="1046341"/>
            <a:ext cx="8676456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CN" altLang="en-US" sz="1600" b="1" dirty="0" smtClean="0">
                <a:latin typeface="微软雅黑" pitchFamily="34" charset="-122"/>
                <a:ea typeface="微软雅黑" pitchFamily="34" charset="-122"/>
              </a:rPr>
              <a:t>■创新层三标准筛选结果：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截止至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4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月初，我们统计约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500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余家挂牌企业符合创新层入选的标准，占新三板挂牌企业数量约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9%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。假设在此基础上叠加满足成交天数或融资要求标准，约占新三板挂牌数量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7%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的企业同时符合创新层三标准之一和流动性要求，虽然测算并非最终结果，但从初筛名单中研究创新层公司行业分布及典型公司是我们的初衷。</a:t>
            </a:r>
          </a:p>
          <a:p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/>
            </a:r>
            <a:b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</a:br>
            <a:endParaRPr lang="zh-CN" altLang="en-US" sz="16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sz="1600" b="1" dirty="0" smtClean="0">
                <a:latin typeface="微软雅黑" pitchFamily="34" charset="-122"/>
                <a:ea typeface="微软雅黑" pitchFamily="34" charset="-122"/>
              </a:rPr>
              <a:t>■更全面认识创新层：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创新层拟入选企业结构分布，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1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）行业分布，从入选标的数量来看，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TMT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信息技术、传媒、电子和高端制造行业占据绝对优势份额，分布占比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29.7%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和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28.3%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；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2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）市值分布，创新层入选企业平均市值为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16.5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亿，其中，市值在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6-20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亿的挂牌企业占比约为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45%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；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3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）经营规模分布，以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2015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年预测业绩为例，创新层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2015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年平均收入水平为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3.6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亿，近八成企业收入规模在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5000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万至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5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亿区间内；平均净利润水平为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3368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万元，近半企业收入规模在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1000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万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-5000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万元；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4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）换手率分布，创新层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2015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年平均换手率约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20%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，其中，换手率超过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50%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的仅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8.8%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。</a:t>
            </a:r>
          </a:p>
          <a:p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/>
            </a:r>
            <a:b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</a:br>
            <a:endParaRPr lang="zh-CN" altLang="en-US" sz="16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sz="1600" b="1" dirty="0" smtClean="0">
                <a:latin typeface="微软雅黑" pitchFamily="34" charset="-122"/>
                <a:ea typeface="微软雅黑" pitchFamily="34" charset="-122"/>
              </a:rPr>
              <a:t>■创新层集合新三板优秀挂牌企业：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比较创新层与新三板整体，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1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）财务规模，创新层平均营收及平均净利润分别为新三板平均水平的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2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倍和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4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倍；创新层平均市值为新三板平均的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2.5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倍；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2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）盈利能力，创新层公司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ROE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约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13%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，较新三板平均水平高约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4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个百分点；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3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）融资能力突出，创新层拟入选占新三板比重不足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10%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，但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15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年融资比重达到新三板整体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5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成以上； 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4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）流动性，创新层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2015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年成交金额占新三板整体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68%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，交易天数达到新三板平均水平的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3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倍；其平均股本、平均股东人数、做市商数量分别新三板整体的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2.7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倍、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4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倍、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4.3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倍；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5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）交易频次，创新层换手率约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20%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，较新三板平均增幅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78%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；定增频次创新层每企业年约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1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次，为新三板平均水平的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1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倍。</a:t>
            </a:r>
          </a:p>
          <a:p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/>
            </a:r>
            <a:b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</a:br>
            <a:endParaRPr lang="en-US" altLang="zh-CN" sz="1600" dirty="0" smtClean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" name="标题 1"/>
          <p:cNvSpPr txBox="1">
            <a:spLocks/>
          </p:cNvSpPr>
          <p:nvPr/>
        </p:nvSpPr>
        <p:spPr bwMode="auto">
          <a:xfrm>
            <a:off x="179512" y="44624"/>
            <a:ext cx="8964488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zh-CN" altLang="en-US" sz="32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从行业角度看新三板创新层</a:t>
            </a:r>
            <a:endParaRPr lang="zh-CN" altLang="en-US" sz="3200" b="1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8"/>
          <p:cNvSpPr txBox="1">
            <a:spLocks noChangeArrowheads="1"/>
          </p:cNvSpPr>
          <p:nvPr/>
        </p:nvSpPr>
        <p:spPr bwMode="auto">
          <a:xfrm>
            <a:off x="179512" y="1139260"/>
            <a:ext cx="874846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CN" altLang="en-US" sz="1600" b="1" dirty="0" smtClean="0">
                <a:latin typeface="微软雅黑" pitchFamily="34" charset="-122"/>
                <a:ea typeface="微软雅黑" pitchFamily="34" charset="-122"/>
              </a:rPr>
              <a:t>■创新层符合转板条件占比极高：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不考虑上市存续条件前提下，粗略测算，近七成创新层拟入选企业符合创业板挂牌条件，近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42.5%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的创新层拟入选企业符合中小板挂牌条件。从财务标准来看体现了创新层公司的高成长性及良好的财务特征。</a:t>
            </a:r>
          </a:p>
          <a:p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/>
            </a:r>
            <a:b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</a:br>
            <a:endParaRPr lang="zh-CN" altLang="en-US" sz="16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sz="1600" b="1" dirty="0" smtClean="0">
                <a:latin typeface="微软雅黑" pitchFamily="34" charset="-122"/>
                <a:ea typeface="微软雅黑" pitchFamily="34" charset="-122"/>
              </a:rPr>
              <a:t>■风险提示：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政策风险、实际财报披露与预期差异风险等。</a:t>
            </a:r>
            <a:endParaRPr lang="zh-CN" altLang="en-US" sz="1600" dirty="0"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9353" y="2996952"/>
            <a:ext cx="8994647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标题 1"/>
          <p:cNvSpPr txBox="1">
            <a:spLocks/>
          </p:cNvSpPr>
          <p:nvPr/>
        </p:nvSpPr>
        <p:spPr bwMode="auto">
          <a:xfrm>
            <a:off x="179512" y="44624"/>
            <a:ext cx="8964488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zh-CN" altLang="en-US" sz="32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从行业角度看新三板创新层</a:t>
            </a:r>
            <a:endParaRPr lang="zh-CN" altLang="en-US" sz="3200" b="1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8"/>
          <p:cNvSpPr txBox="1">
            <a:spLocks noChangeArrowheads="1"/>
          </p:cNvSpPr>
          <p:nvPr/>
        </p:nvSpPr>
        <p:spPr bwMode="auto">
          <a:xfrm>
            <a:off x="251520" y="980728"/>
            <a:ext cx="8568952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CN" altLang="en-US" sz="1600" b="1" dirty="0" smtClean="0">
                <a:latin typeface="微软雅黑" pitchFamily="34" charset="-122"/>
                <a:ea typeface="微软雅黑" pitchFamily="34" charset="-122"/>
              </a:rPr>
              <a:t>        创新</a:t>
            </a:r>
            <a:r>
              <a:rPr lang="zh-CN" altLang="en-US" sz="1600" b="1" dirty="0" smtClean="0">
                <a:latin typeface="微软雅黑" pitchFamily="34" charset="-122"/>
                <a:ea typeface="微软雅黑" pitchFamily="34" charset="-122"/>
              </a:rPr>
              <a:t>层拟挂牌企业行业分布</a:t>
            </a:r>
            <a:endParaRPr lang="zh-CN" altLang="en-US" sz="1600" dirty="0" smtClean="0">
              <a:latin typeface="微软雅黑" pitchFamily="34" charset="-122"/>
              <a:ea typeface="微软雅黑" pitchFamily="34" charset="-122"/>
            </a:endParaRPr>
          </a:p>
          <a:p>
            <a:endParaRPr lang="zh-CN" altLang="en-US" sz="1600" dirty="0" smtClean="0">
              <a:latin typeface="微软雅黑" pitchFamily="34" charset="-122"/>
              <a:ea typeface="微软雅黑" pitchFamily="34" charset="-122"/>
            </a:endParaRPr>
          </a:p>
          <a:p>
            <a:pPr indent="457200"/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501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家创新层潜在挂牌企业，假设采用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Wind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一级行业分布：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1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）从入选标的数量来看，工业、信息技术行业占据绝对优势份额，其中，工业行业入选标的占比为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29.7%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、信息技术入选标的占比为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28.3%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；其次依次为材料、可选消费、医疗保健行业；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2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）从入选标的市值占比来看，采用最新市值作为统计依据，金融行业占据绝对比重，市值份额占比高达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37%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；其次分别为信息技术行业市值占比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20%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、工业行业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14.4%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、材料行业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8.5%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、可选消费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7.1%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。</a:t>
            </a:r>
          </a:p>
          <a:p>
            <a:pPr indent="457200"/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/>
            </a:r>
            <a:b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</a:br>
            <a:endParaRPr lang="zh-CN" altLang="en-US" sz="1600" dirty="0" smtClean="0">
              <a:latin typeface="微软雅黑" pitchFamily="34" charset="-122"/>
              <a:ea typeface="微软雅黑" pitchFamily="34" charset="-122"/>
            </a:endParaRPr>
          </a:p>
          <a:p>
            <a:pPr indent="457200"/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综合行业的入选标的数量和市值，从行业平均挂牌企业市值来看，金融行业入选创新层企业平均市值最大，约为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118.7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亿；其次为可选消费行业，入选创新层企业平均市值为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15.7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亿；日常消费行业，入选创新层企业平均市值为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15.2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亿；医疗保健行业入选平均市值为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13.6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亿；公共事业行业入选平均市值为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11.9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亿。</a:t>
            </a:r>
            <a:endParaRPr lang="zh-CN" altLang="en-US" sz="1600" dirty="0"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512" y="4149080"/>
            <a:ext cx="4248472" cy="2708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4008" y="4149080"/>
            <a:ext cx="4332138" cy="2708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标题 1"/>
          <p:cNvSpPr txBox="1">
            <a:spLocks/>
          </p:cNvSpPr>
          <p:nvPr/>
        </p:nvSpPr>
        <p:spPr bwMode="auto">
          <a:xfrm>
            <a:off x="179512" y="44624"/>
            <a:ext cx="8964488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zh-CN" altLang="en-US" sz="32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从行业角度看新三板创新层</a:t>
            </a:r>
            <a:endParaRPr lang="zh-CN" altLang="en-US" sz="3200" b="1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8"/>
          <p:cNvSpPr txBox="1">
            <a:spLocks noChangeArrowheads="1"/>
          </p:cNvSpPr>
          <p:nvPr/>
        </p:nvSpPr>
        <p:spPr bwMode="auto">
          <a:xfrm>
            <a:off x="323528" y="1124744"/>
            <a:ext cx="8136904" cy="2264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zh-CN" altLang="en-US" sz="1600" b="1" dirty="0" smtClean="0">
                <a:latin typeface="微软雅黑" pitchFamily="34" charset="-122"/>
                <a:ea typeface="微软雅黑" pitchFamily="34" charset="-122"/>
              </a:rPr>
              <a:t>创新层拟入选挂牌企业市值分布</a:t>
            </a:r>
            <a:endParaRPr lang="zh-CN" altLang="en-US" sz="1600" dirty="0" smtClean="0">
              <a:latin typeface="微软雅黑" pitchFamily="34" charset="-122"/>
              <a:ea typeface="微软雅黑" pitchFamily="34" charset="-122"/>
            </a:endParaRPr>
          </a:p>
          <a:p>
            <a:pPr indent="457200">
              <a:lnSpc>
                <a:spcPct val="150000"/>
              </a:lnSpc>
            </a:pP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假设剔除创新层拟入选挂牌企业中市值为零的项目，创新层平均市值为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16.5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亿。根据创新层拟入选标的的市值情况，我们将其分为七个区间，分别为：市值为零、市值在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0-3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亿、市值在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3-6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亿、市值在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6-10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亿、市值在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10-20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亿、市值在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20-50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亿、及市值在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50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亿以上。其中，市值在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6-20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亿的挂牌企业占创新层比例较大，合计占比约为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45%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；可能来说，创新层拟入选标的具备一定的市值体量。</a:t>
            </a:r>
            <a:endParaRPr lang="zh-CN" altLang="en-US" sz="1600" dirty="0"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35696" y="3573016"/>
            <a:ext cx="5324475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标题 1"/>
          <p:cNvSpPr txBox="1">
            <a:spLocks/>
          </p:cNvSpPr>
          <p:nvPr/>
        </p:nvSpPr>
        <p:spPr bwMode="auto">
          <a:xfrm>
            <a:off x="179512" y="44624"/>
            <a:ext cx="8964488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zh-CN" altLang="en-US" sz="32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从行业角度看新三板创新层</a:t>
            </a:r>
            <a:endParaRPr lang="zh-CN" altLang="en-US" sz="3200" b="1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55"/>
          <p:cNvSpPr>
            <a:spLocks noChangeArrowheads="1"/>
          </p:cNvSpPr>
          <p:nvPr/>
        </p:nvSpPr>
        <p:spPr bwMode="auto">
          <a:xfrm>
            <a:off x="251520" y="980728"/>
            <a:ext cx="8604448" cy="26341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zh-CN" altLang="en-US" sz="1600" b="1" dirty="0" smtClean="0">
                <a:latin typeface="微软雅黑" pitchFamily="34" charset="-122"/>
                <a:ea typeface="微软雅黑" pitchFamily="34" charset="-122"/>
              </a:rPr>
              <a:t>创新层拟挂牌企业经营规模分类分布</a:t>
            </a:r>
            <a:endParaRPr lang="zh-CN" altLang="en-US" sz="1600" dirty="0" smtClean="0">
              <a:latin typeface="微软雅黑" pitchFamily="34" charset="-122"/>
              <a:ea typeface="微软雅黑" pitchFamily="34" charset="-122"/>
            </a:endParaRPr>
          </a:p>
          <a:p>
            <a:pPr indent="457200">
              <a:lnSpc>
                <a:spcPct val="150000"/>
              </a:lnSpc>
            </a:pP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500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余家创新层潜在挂牌企业，分别对其营业收入规模、净利润规模进行分类统计。其中，营业收入规模共分为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6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个区间，分别为年营收在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5000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万元之下、年营收在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5000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万元至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1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亿元之间、年营收在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1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亿至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2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亿元之间、年营收在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2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亿至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5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亿元之间、年营收在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5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亿至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10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亿之间、年营收在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10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亿元以上；净利润规模分为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6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个区间统计，分别为亏损、年净利润小于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1000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万元、年净利润在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1000-3000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万元之间、年净利润在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3000-5000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万元之间、年净利润在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5000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万至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1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亿元之间、年净利润在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1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亿元以上。</a:t>
            </a:r>
            <a:endParaRPr lang="zh-CN" altLang="en-US" sz="16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251520" y="3645024"/>
            <a:ext cx="8424936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zh-CN" altLang="en-US" sz="1600" b="1" dirty="0" smtClean="0">
                <a:latin typeface="微软雅黑" pitchFamily="34" charset="-122"/>
                <a:ea typeface="微软雅黑" pitchFamily="34" charset="-122"/>
              </a:rPr>
              <a:t>创新层拟入选企业营业收入规模区间分布</a:t>
            </a:r>
            <a:endParaRPr lang="zh-CN" altLang="en-US" sz="1600" dirty="0" smtClean="0">
              <a:latin typeface="微软雅黑" pitchFamily="34" charset="-122"/>
              <a:ea typeface="微软雅黑" pitchFamily="34" charset="-122"/>
            </a:endParaRPr>
          </a:p>
          <a:p>
            <a:pPr indent="457200">
              <a:lnSpc>
                <a:spcPct val="150000"/>
              </a:lnSpc>
            </a:pP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鉴于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2015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年年报尚处于披露期，我们分别采用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2014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年财报营业收入及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2015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年预测营业收入，来测算创新层拟入选企业营收规模的区间分布。整体来看，创新层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2015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年平均预测营业收入为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3.6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亿，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2014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年财报平均营业收入为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2.98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亿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。</a:t>
            </a:r>
            <a:endParaRPr lang="zh-CN" altLang="en-US" sz="1600" dirty="0" smtClean="0">
              <a:latin typeface="微软雅黑" pitchFamily="34" charset="-122"/>
              <a:ea typeface="微软雅黑" pitchFamily="34" charset="-122"/>
            </a:endParaRPr>
          </a:p>
          <a:p>
            <a:pPr indent="457200">
              <a:lnSpc>
                <a:spcPct val="150000"/>
              </a:lnSpc>
            </a:pP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将创新层拟入选企业营业收入规模分为六个区间，分类统计如下：创新层拟入选企业营收规模在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5000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万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-5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亿的占据绝对份额；以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2014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年年报数据测算，该区间企业数量占比达到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68.2%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；以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2015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年预测营业收入测算，该区间企业数量占创新层数量比例更高达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78.4%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。</a:t>
            </a:r>
          </a:p>
          <a:p>
            <a:r>
              <a:rPr lang="zh-CN" altLang="en-US" dirty="0" smtClean="0"/>
              <a:t/>
            </a:r>
            <a:br>
              <a:rPr lang="zh-CN" altLang="en-US" dirty="0" smtClean="0"/>
            </a:br>
            <a:endParaRPr lang="zh-CN" altLang="en-US" dirty="0"/>
          </a:p>
        </p:txBody>
      </p:sp>
      <p:sp>
        <p:nvSpPr>
          <p:cNvPr id="5" name="标题 1"/>
          <p:cNvSpPr txBox="1">
            <a:spLocks/>
          </p:cNvSpPr>
          <p:nvPr/>
        </p:nvSpPr>
        <p:spPr bwMode="auto">
          <a:xfrm>
            <a:off x="179512" y="44624"/>
            <a:ext cx="8964488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zh-CN" altLang="en-US" sz="32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从行业角度看新三板创新层</a:t>
            </a:r>
            <a:endParaRPr lang="zh-CN" altLang="en-US" sz="3200" b="1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55"/>
          <p:cNvSpPr>
            <a:spLocks noChangeArrowheads="1"/>
          </p:cNvSpPr>
          <p:nvPr/>
        </p:nvSpPr>
        <p:spPr bwMode="auto">
          <a:xfrm>
            <a:off x="0" y="908720"/>
            <a:ext cx="9144000" cy="6986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zh-CN" altLang="en-US" sz="1600" b="1" dirty="0" smtClean="0">
                <a:latin typeface="微软雅黑" pitchFamily="34" charset="-122"/>
                <a:ea typeface="微软雅黑" pitchFamily="34" charset="-122"/>
              </a:rPr>
              <a:t>创新层拟入选企业净利润规模区间分布</a:t>
            </a:r>
            <a:endParaRPr lang="zh-CN" altLang="en-US" sz="1600" dirty="0" smtClean="0">
              <a:latin typeface="微软雅黑" pitchFamily="34" charset="-122"/>
              <a:ea typeface="微软雅黑" pitchFamily="34" charset="-122"/>
            </a:endParaRPr>
          </a:p>
          <a:p>
            <a:pPr indent="457200">
              <a:lnSpc>
                <a:spcPct val="150000"/>
              </a:lnSpc>
            </a:pP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我们分别采用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2014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年财报净利润及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2015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年预测净利润，来测算创新层拟入选企业净利润规模的区间分布。整体来看，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2014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年创新层挂牌企业平均净利润为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3368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万元、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2015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年平均预测净利润为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3357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万元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。</a:t>
            </a:r>
            <a:endParaRPr lang="zh-CN" altLang="en-US" sz="1600" dirty="0" smtClean="0">
              <a:latin typeface="微软雅黑" pitchFamily="34" charset="-122"/>
              <a:ea typeface="微软雅黑" pitchFamily="34" charset="-122"/>
            </a:endParaRPr>
          </a:p>
          <a:p>
            <a:pPr indent="457200">
              <a:lnSpc>
                <a:spcPct val="150000"/>
              </a:lnSpc>
            </a:pP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创新层拟入选标的净利润规模区间分类统计结果如下可见，创新层拟入选企业净利润规模在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1000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万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-5000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万元的占据约一半份额；以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2014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年年报净利润数据测算，该区间企业数量占比达到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46%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；以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2015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年预测净利润测算，该区间企业数量占创新层数量比例约达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49%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。</a:t>
            </a:r>
            <a:endParaRPr lang="en-US" altLang="zh-CN" sz="1600" dirty="0" smtClean="0">
              <a:latin typeface="微软雅黑" pitchFamily="34" charset="-122"/>
              <a:ea typeface="微软雅黑" pitchFamily="34" charset="-122"/>
            </a:endParaRPr>
          </a:p>
          <a:p>
            <a:pPr indent="457200">
              <a:lnSpc>
                <a:spcPct val="150000"/>
              </a:lnSpc>
            </a:pPr>
            <a:r>
              <a:rPr lang="zh-CN" altLang="en-US" sz="1600" b="1" dirty="0" smtClean="0">
                <a:latin typeface="微软雅黑" pitchFamily="34" charset="-122"/>
                <a:ea typeface="微软雅黑" pitchFamily="34" charset="-122"/>
              </a:rPr>
              <a:t>创新层拟入选企业收入增速区间分布</a:t>
            </a:r>
            <a:endParaRPr lang="zh-CN" altLang="en-US" sz="1600" dirty="0" smtClean="0">
              <a:latin typeface="微软雅黑" pitchFamily="34" charset="-122"/>
              <a:ea typeface="微软雅黑" pitchFamily="34" charset="-122"/>
            </a:endParaRPr>
          </a:p>
          <a:p>
            <a:pPr indent="457200">
              <a:lnSpc>
                <a:spcPct val="150000"/>
              </a:lnSpc>
            </a:pP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基于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2015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年预测营业收入计算当期收入增速，创新层整体来看，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2015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年预测收入增速为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21.6%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。同时，将创新层入选企业根据收入增速分为七个区间；分别为负增长、增速在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0-10%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之间、增速在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10-30%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之间、增速在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30-50%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之间、增速在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50-100%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之间、增速在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100-200%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之间、增速在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2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倍以上。分类统计结果来看，负增长的挂牌企业占总量比重为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11%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；增速超过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1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倍的高成长企业占总量比重为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8%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；增速在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0-30%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之间的相对低速增长企业占创新层挂牌标的数量的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41%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。可能来说，从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2015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年预测收入增速来考虑，创新层拟入选企业的收入增速并未有惊艳表现，或还需等待最终年报披露结果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。</a:t>
            </a:r>
            <a:endParaRPr lang="zh-CN" altLang="en-US" sz="1600" dirty="0" smtClean="0">
              <a:latin typeface="微软雅黑" pitchFamily="34" charset="-122"/>
              <a:ea typeface="微软雅黑" pitchFamily="34" charset="-122"/>
            </a:endParaRPr>
          </a:p>
          <a:p>
            <a:pPr indent="457200">
              <a:lnSpc>
                <a:spcPct val="150000"/>
              </a:lnSpc>
            </a:pP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假设以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2014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年收入增速作为判断依据，同样进行七个区间分类；比较来看，增速在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1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倍以上的高成长挂牌企业数量占比达到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30%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；增速在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0-30%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区间的低速增长企业数量占比则降至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26.7%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。</a:t>
            </a:r>
          </a:p>
          <a:p>
            <a:r>
              <a:rPr lang="zh-CN" altLang="en-US" sz="1600" dirty="0" smtClean="0"/>
              <a:t/>
            </a:r>
            <a:br>
              <a:rPr lang="zh-CN" altLang="en-US" sz="1600" dirty="0" smtClean="0"/>
            </a:br>
            <a:endParaRPr lang="zh-CN" altLang="en-US" sz="1600" dirty="0" smtClean="0"/>
          </a:p>
          <a:p>
            <a:r>
              <a:rPr lang="zh-CN" altLang="en-US" sz="1600" dirty="0" smtClean="0"/>
              <a:t/>
            </a:r>
            <a:br>
              <a:rPr lang="zh-CN" altLang="en-US" sz="1600" dirty="0" smtClean="0"/>
            </a:br>
            <a:endParaRPr lang="zh-CN" altLang="en-US" sz="1600" dirty="0" smtClean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" name="标题 1"/>
          <p:cNvSpPr txBox="1">
            <a:spLocks/>
          </p:cNvSpPr>
          <p:nvPr/>
        </p:nvSpPr>
        <p:spPr bwMode="auto">
          <a:xfrm>
            <a:off x="179512" y="44624"/>
            <a:ext cx="8964488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zh-CN" altLang="en-US" sz="32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从行业角度看新三板创新层</a:t>
            </a:r>
            <a:endParaRPr lang="zh-CN" altLang="en-US" sz="3200" b="1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55"/>
          <p:cNvSpPr>
            <a:spLocks noChangeArrowheads="1"/>
          </p:cNvSpPr>
          <p:nvPr/>
        </p:nvSpPr>
        <p:spPr bwMode="auto">
          <a:xfrm>
            <a:off x="179512" y="908720"/>
            <a:ext cx="8748464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zh-CN" altLang="en-US" sz="1600" b="1" dirty="0" smtClean="0">
                <a:latin typeface="微软雅黑" pitchFamily="34" charset="-122"/>
                <a:ea typeface="微软雅黑" pitchFamily="34" charset="-122"/>
              </a:rPr>
              <a:t>创新层拟入选企业净利润增速区间分布</a:t>
            </a:r>
            <a:endParaRPr lang="zh-CN" altLang="en-US" sz="1600" dirty="0" smtClean="0">
              <a:latin typeface="微软雅黑" pitchFamily="34" charset="-122"/>
              <a:ea typeface="微软雅黑" pitchFamily="34" charset="-122"/>
            </a:endParaRPr>
          </a:p>
          <a:p>
            <a:pPr indent="457200">
              <a:lnSpc>
                <a:spcPct val="150000"/>
              </a:lnSpc>
            </a:pP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基于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2015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年预测净利润当期增速，创新层整体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2015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年预测净利润增速为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5.6%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。而将创新层入选企业根据预测净利润增速分为九个区间；分别为负增长、增速在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0-10%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之间、增速在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10-30%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之间、增速在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30-50%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之间、增速在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50-100%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之间、增速在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100-200%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之间、增速在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2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倍以上、扭亏为盈、续亏。分类统计结果来看，净利润增速在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50%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以上的中高速成长类挂牌标的入选创新层占比达到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40%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；负增长的入选标的占比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18.2%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。</a:t>
            </a:r>
            <a:endParaRPr lang="zh-CN" altLang="en-US" sz="1600" dirty="0" smtClean="0">
              <a:latin typeface="微软雅黑" pitchFamily="34" charset="-122"/>
              <a:ea typeface="微软雅黑" pitchFamily="34" charset="-122"/>
            </a:endParaRPr>
          </a:p>
          <a:p>
            <a:pPr indent="457200">
              <a:lnSpc>
                <a:spcPct val="150000"/>
              </a:lnSpc>
            </a:pP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假设以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2014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年净利润增速作为判断依据，分为七个区间分类（未区分扭亏为盈及续亏）；比较来看，增速在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50%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以上的中高速成长挂牌企业数量占比达到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59%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；负增长挂牌企业数量占比约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17%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。</a:t>
            </a:r>
            <a:endParaRPr lang="en-US" altLang="zh-CN" sz="1600" dirty="0" smtClean="0">
              <a:latin typeface="微软雅黑" pitchFamily="34" charset="-122"/>
              <a:ea typeface="微软雅黑" pitchFamily="34" charset="-122"/>
            </a:endParaRPr>
          </a:p>
          <a:p>
            <a:pPr indent="457200">
              <a:lnSpc>
                <a:spcPct val="150000"/>
              </a:lnSpc>
            </a:pPr>
            <a:r>
              <a:rPr lang="zh-CN" altLang="en-US" sz="1600" b="1" dirty="0" smtClean="0">
                <a:latin typeface="微软雅黑" pitchFamily="34" charset="-122"/>
                <a:ea typeface="微软雅黑" pitchFamily="34" charset="-122"/>
              </a:rPr>
              <a:t>创新层拟挂牌企业做市商数量情况分布</a:t>
            </a:r>
            <a:endParaRPr lang="zh-CN" altLang="en-US" sz="1600" dirty="0" smtClean="0">
              <a:latin typeface="微软雅黑" pitchFamily="34" charset="-122"/>
              <a:ea typeface="微软雅黑" pitchFamily="34" charset="-122"/>
            </a:endParaRPr>
          </a:p>
          <a:p>
            <a:pPr indent="457200">
              <a:lnSpc>
                <a:spcPct val="150000"/>
              </a:lnSpc>
            </a:pP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本次筛选出的潜在创新层拟入选标的，其转让方式并不完全是做市转让；其中，有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179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家拟入选挂牌企业转让方式为协议转让，占比达到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35.7%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。在采用做市转让的入选挂牌企业中，根据做市商数量，将其分为四类，做市商数量小于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4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家、做市商数量在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4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至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6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家、做市商数量在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6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至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10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家、做市商数量大于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10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家；分别统计来看，做市商数量在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6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家至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10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家的挂牌企业占据绝大多数，其比例达到了创新层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501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家潜在标的的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36.5%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。</a:t>
            </a:r>
            <a:endParaRPr lang="zh-CN" altLang="en-US" sz="1600" dirty="0" smtClean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" name="标题 1"/>
          <p:cNvSpPr txBox="1">
            <a:spLocks/>
          </p:cNvSpPr>
          <p:nvPr/>
        </p:nvSpPr>
        <p:spPr bwMode="auto">
          <a:xfrm>
            <a:off x="179512" y="44624"/>
            <a:ext cx="8964488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zh-CN" altLang="en-US" sz="32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从行业角度看新三板创新层</a:t>
            </a:r>
            <a:endParaRPr lang="zh-CN" altLang="en-US" sz="3200" b="1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7504" y="1124744"/>
            <a:ext cx="8892480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zh-CN" altLang="en-US" sz="1600" b="1" dirty="0" smtClean="0">
                <a:latin typeface="微软雅黑" pitchFamily="34" charset="-122"/>
                <a:ea typeface="微软雅黑" pitchFamily="34" charset="-122"/>
              </a:rPr>
              <a:t>创新层拟入选企业年成交金额区间分布</a:t>
            </a:r>
            <a:endParaRPr lang="zh-CN" altLang="en-US" sz="1600" dirty="0" smtClean="0">
              <a:latin typeface="微软雅黑" pitchFamily="34" charset="-122"/>
              <a:ea typeface="微软雅黑" pitchFamily="34" charset="-122"/>
            </a:endParaRPr>
          </a:p>
          <a:p>
            <a:pPr indent="457200">
              <a:lnSpc>
                <a:spcPct val="150000"/>
              </a:lnSpc>
            </a:pP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根据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2015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年的成交总额，将创新层拟入选挂牌企业分为五类，分别为；无成交、成交金额小于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1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亿、成交金额在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1-2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亿元、成交金额在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2-5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亿元、成交金额在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5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亿以上。根据统计结果来看，无成交的入选标的数量占比达到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29.3%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、成交小于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1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亿的入选标的亦达到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33.5%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，即约合六成的创新层拟入选挂牌企业成交稀少；可能整体来看，拟入选的创新层标的成交活跃度并不十分理想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。</a:t>
            </a:r>
            <a:endParaRPr lang="en-US" altLang="zh-CN" sz="1600" dirty="0" smtClean="0">
              <a:latin typeface="微软雅黑" pitchFamily="34" charset="-122"/>
              <a:ea typeface="微软雅黑" pitchFamily="34" charset="-122"/>
            </a:endParaRPr>
          </a:p>
          <a:p>
            <a:pPr indent="457200">
              <a:lnSpc>
                <a:spcPct val="150000"/>
              </a:lnSpc>
            </a:pPr>
            <a:r>
              <a:rPr lang="zh-CN" altLang="en-US" sz="1600" b="1" dirty="0" smtClean="0">
                <a:latin typeface="微软雅黑" pitchFamily="34" charset="-122"/>
                <a:ea typeface="微软雅黑" pitchFamily="34" charset="-122"/>
              </a:rPr>
              <a:t>创新层拟入选企业换手率区间分布</a:t>
            </a:r>
            <a:endParaRPr lang="zh-CN" altLang="en-US" sz="1600" dirty="0" smtClean="0">
              <a:latin typeface="微软雅黑" pitchFamily="34" charset="-122"/>
              <a:ea typeface="微软雅黑" pitchFamily="34" charset="-122"/>
            </a:endParaRPr>
          </a:p>
          <a:p>
            <a:pPr indent="457200">
              <a:lnSpc>
                <a:spcPct val="150000"/>
              </a:lnSpc>
            </a:pP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为再进一步观察拟入选创新层挂牌企业的流动性状况，我们采用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2015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年成交金额与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2015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年区间日均总市值，测算上述挂牌企业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2015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年换手率状况。整体来看，拟创新层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2015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年换手率约为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20%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；将创新层拟入选企业根据换手率分类统计，共分为五个区间，分别为；无成交、换手率低于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20%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、换手率在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20-50%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、换手率在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50-100%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、换手率高于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100%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。分类统计结果来看，剔除无成交标的，换手率小于平均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20%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的拟入选创新层标的占比高达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45%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；换手率达到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50%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，即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2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年完成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1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次完整换手的创新层入选标的仅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8.8%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；可能来说，作为可能涵盖了尽可能多新三板优质挂牌企业的创新层，其流动性亟待提升。</a:t>
            </a:r>
          </a:p>
          <a:p>
            <a:endParaRPr lang="zh-CN" altLang="en-US" sz="1600" dirty="0"/>
          </a:p>
        </p:txBody>
      </p:sp>
      <p:sp>
        <p:nvSpPr>
          <p:cNvPr id="5" name="标题 1"/>
          <p:cNvSpPr txBox="1">
            <a:spLocks/>
          </p:cNvSpPr>
          <p:nvPr/>
        </p:nvSpPr>
        <p:spPr bwMode="auto">
          <a:xfrm>
            <a:off x="179512" y="44624"/>
            <a:ext cx="8964488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zh-CN" altLang="en-US" sz="32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从行业角度看新三板创新层</a:t>
            </a:r>
            <a:endParaRPr lang="zh-CN" altLang="en-US" sz="3200" b="1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2941</TotalTime>
  <Words>2789</Words>
  <Application>Microsoft Office PowerPoint</Application>
  <PresentationFormat>全屏显示(4:3)</PresentationFormat>
  <Paragraphs>77</Paragraphs>
  <Slides>14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15" baseType="lpstr">
      <vt:lpstr>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张路明</dc:creator>
  <cp:lastModifiedBy>jiayj</cp:lastModifiedBy>
  <cp:revision>377</cp:revision>
  <dcterms:created xsi:type="dcterms:W3CDTF">2014-02-19T01:51:24Z</dcterms:created>
  <dcterms:modified xsi:type="dcterms:W3CDTF">2016-12-19T02:43:04Z</dcterms:modified>
</cp:coreProperties>
</file>