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7" r:id="rId2"/>
    <p:sldId id="293" r:id="rId3"/>
    <p:sldId id="320" r:id="rId4"/>
    <p:sldId id="321" r:id="rId5"/>
    <p:sldId id="322" r:id="rId6"/>
    <p:sldId id="294" r:id="rId7"/>
    <p:sldId id="316" r:id="rId8"/>
    <p:sldId id="323" r:id="rId9"/>
    <p:sldId id="324" r:id="rId10"/>
    <p:sldId id="306" r:id="rId11"/>
    <p:sldId id="317" r:id="rId12"/>
    <p:sldId id="326" r:id="rId13"/>
    <p:sldId id="325" r:id="rId14"/>
    <p:sldId id="328" r:id="rId15"/>
    <p:sldId id="327" r:id="rId16"/>
    <p:sldId id="329" r:id="rId17"/>
    <p:sldId id="332" r:id="rId18"/>
    <p:sldId id="330" r:id="rId19"/>
    <p:sldId id="279"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2016-5-16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2016-5-16</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2016-5-16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2016-5-16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2016-5-16</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2016-5-16</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2016-5-16</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2016-5-16</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2016-5-16</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2016-5-16</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2016-5-16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20875"/>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a:t>
            </a:r>
            <a:r>
              <a:rPr lang="zh-CN" altLang="en-US" sz="2000" b="1" dirty="0" smtClean="0">
                <a:solidFill>
                  <a:srgbClr val="4D4D4D"/>
                </a:solidFill>
                <a:latin typeface="微软雅黑" pitchFamily="34" charset="-122"/>
                <a:ea typeface="微软雅黑" pitchFamily="34" charset="-122"/>
              </a:rPr>
              <a:t>七</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90810" y="0"/>
            <a:ext cx="9053190"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856357"/>
            <a:ext cx="8208912" cy="6001643"/>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a:t>
            </a:r>
            <a:r>
              <a:rPr lang="zh-CN" altLang="en-US" sz="1600" dirty="0" smtClean="0">
                <a:latin typeface="微软雅黑" pitchFamily="34" charset="-122"/>
                <a:ea typeface="微软雅黑" pitchFamily="34" charset="-122"/>
              </a:rPr>
              <a:t>三板最近一年确实陷入了流动性恐慌。尽管新三板上市数量增长很快，截止到 </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日 已经有 </a:t>
            </a:r>
            <a:r>
              <a:rPr lang="en-US" altLang="zh-CN" sz="1600" dirty="0" smtClean="0">
                <a:latin typeface="微软雅黑" pitchFamily="34" charset="-122"/>
                <a:ea typeface="微软雅黑" pitchFamily="34" charset="-122"/>
              </a:rPr>
              <a:t>7033 </a:t>
            </a:r>
            <a:r>
              <a:rPr lang="zh-CN" altLang="en-US" sz="1600" dirty="0" smtClean="0">
                <a:latin typeface="微软雅黑" pitchFamily="34" charset="-122"/>
                <a:ea typeface="微软雅黑" pitchFamily="34" charset="-122"/>
              </a:rPr>
              <a:t>家，同比增长了近 </a:t>
            </a:r>
            <a:r>
              <a:rPr lang="en-US" altLang="zh-CN" sz="1600" dirty="0" smtClean="0">
                <a:latin typeface="微软雅黑" pitchFamily="34" charset="-122"/>
                <a:ea typeface="微软雅黑" pitchFamily="34" charset="-122"/>
              </a:rPr>
              <a:t>2 </a:t>
            </a:r>
            <a:r>
              <a:rPr lang="zh-CN" altLang="en-US" sz="1600" dirty="0" smtClean="0">
                <a:latin typeface="微软雅黑" pitchFamily="34" charset="-122"/>
                <a:ea typeface="微软雅黑" pitchFamily="34" charset="-122"/>
              </a:rPr>
              <a:t>倍，但新三板做市指数自 </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 份的 </a:t>
            </a:r>
            <a:r>
              <a:rPr lang="en-US" altLang="zh-CN" sz="1600" dirty="0" smtClean="0">
                <a:latin typeface="微软雅黑" pitchFamily="34" charset="-122"/>
                <a:ea typeface="微软雅黑" pitchFamily="34" charset="-122"/>
              </a:rPr>
              <a:t>2673 </a:t>
            </a:r>
            <a:r>
              <a:rPr lang="zh-CN" altLang="en-US" sz="1600" dirty="0" smtClean="0">
                <a:latin typeface="微软雅黑" pitchFamily="34" charset="-122"/>
                <a:ea typeface="微软雅黑" pitchFamily="34" charset="-122"/>
              </a:rPr>
              <a:t>点的最高点一路往下，最近半年更是一直徘徊 </a:t>
            </a:r>
            <a:r>
              <a:rPr lang="en-US" altLang="zh-CN" sz="1600" dirty="0" smtClean="0">
                <a:latin typeface="微软雅黑" pitchFamily="34" charset="-122"/>
                <a:ea typeface="微软雅黑" pitchFamily="34" charset="-122"/>
              </a:rPr>
              <a:t>1200 </a:t>
            </a:r>
            <a:r>
              <a:rPr lang="zh-CN" altLang="en-US" sz="1600" dirty="0" smtClean="0">
                <a:latin typeface="微软雅黑" pitchFamily="34" charset="-122"/>
                <a:ea typeface="微软雅黑" pitchFamily="34" charset="-122"/>
              </a:rPr>
              <a:t>点左右。过去 </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年，每天交易额长期在 </a:t>
            </a:r>
            <a:r>
              <a:rPr lang="en-US" altLang="zh-CN" sz="1600" dirty="0" smtClean="0">
                <a:latin typeface="微软雅黑" pitchFamily="34" charset="-122"/>
                <a:ea typeface="微软雅黑" pitchFamily="34" charset="-122"/>
              </a:rPr>
              <a:t>2 </a:t>
            </a:r>
            <a:r>
              <a:rPr lang="zh-CN" altLang="en-US" sz="1600" dirty="0" smtClean="0">
                <a:latin typeface="微软雅黑" pitchFamily="34" charset="-122"/>
                <a:ea typeface="微软雅黑" pitchFamily="34" charset="-122"/>
              </a:rPr>
              <a:t>亿元上下。整个 </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年，有 </a:t>
            </a:r>
            <a:r>
              <a:rPr lang="en-US" altLang="zh-CN" sz="1600" dirty="0" smtClean="0">
                <a:latin typeface="微软雅黑" pitchFamily="34" charset="-122"/>
                <a:ea typeface="微软雅黑" pitchFamily="34" charset="-122"/>
              </a:rPr>
              <a:t>2895 </a:t>
            </a:r>
            <a:r>
              <a:rPr lang="zh-CN" altLang="en-US" sz="1600" dirty="0" smtClean="0">
                <a:latin typeface="微软雅黑" pitchFamily="34" charset="-122"/>
                <a:ea typeface="微软雅黑" pitchFamily="34" charset="-122"/>
              </a:rPr>
              <a:t>家公司无交易，占比超过 </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新三板作为资本市场不外乎两大基本功能，一个是搞钱，就是融资；第二，财富效应，创业者获得财富激励。没有流动性，既不能搞钱，也不能财富增值，资本市场的核心功能没了，这是核心问题。</a:t>
            </a:r>
          </a:p>
          <a:p>
            <a:pPr indent="457200">
              <a:lnSpc>
                <a:spcPct val="150000"/>
              </a:lnSpc>
            </a:pPr>
            <a:r>
              <a:rPr lang="zh-CN" altLang="en-US" sz="1600" dirty="0" smtClean="0">
                <a:latin typeface="微软雅黑" pitchFamily="34" charset="-122"/>
                <a:ea typeface="微软雅黑" pitchFamily="34" charset="-122"/>
              </a:rPr>
              <a:t>但分层真的能解决流动性吗？恐怕是治标不治本，如果只是分层，作为一个资本市场的其他几个主要条件不改变</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参与主体仍然是有限，仍然是做市商制度，仍然不能采取竞价交易，那仍然解决不了问题。而匆忙开启的分层可能引发的连串危机，恐怕很多人并没有意识到。</a:t>
            </a:r>
          </a:p>
          <a:p>
            <a:pPr indent="457200">
              <a:lnSpc>
                <a:spcPct val="150000"/>
              </a:lnSpc>
            </a:pPr>
            <a:r>
              <a:rPr lang="zh-CN" altLang="en-US" sz="1600" b="1" dirty="0" smtClean="0">
                <a:latin typeface="微软雅黑" pitchFamily="34" charset="-122"/>
                <a:ea typeface="微软雅黑" pitchFamily="34" charset="-122"/>
              </a:rPr>
              <a:t>两极分化，</a:t>
            </a:r>
            <a:r>
              <a:rPr lang="en-US" altLang="zh-CN" sz="1600" b="1" dirty="0" smtClean="0">
                <a:latin typeface="微软雅黑" pitchFamily="34" charset="-122"/>
                <a:ea typeface="微软雅黑" pitchFamily="34" charset="-122"/>
              </a:rPr>
              <a:t>95%</a:t>
            </a:r>
            <a:r>
              <a:rPr lang="zh-CN" altLang="en-US" sz="1600" b="1" dirty="0" smtClean="0">
                <a:latin typeface="微软雅黑" pitchFamily="34" charset="-122"/>
                <a:ea typeface="微软雅黑" pitchFamily="34" charset="-122"/>
              </a:rPr>
              <a:t>公司将被宣布</a:t>
            </a:r>
            <a:r>
              <a:rPr lang="zh-CN" altLang="en-US" sz="1600" b="1" dirty="0" smtClean="0">
                <a:latin typeface="微软雅黑" pitchFamily="34" charset="-122"/>
                <a:ea typeface="微软雅黑" pitchFamily="34" charset="-122"/>
              </a:rPr>
              <a:t>死刑</a:t>
            </a:r>
            <a:endParaRPr lang="en-US" altLang="zh-CN" sz="1600" b="1"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之前</a:t>
            </a:r>
            <a:r>
              <a:rPr lang="zh-CN" altLang="en-US" sz="1600" dirty="0" smtClean="0">
                <a:latin typeface="微软雅黑" pitchFamily="34" charset="-122"/>
                <a:ea typeface="微软雅黑" pitchFamily="34" charset="-122"/>
              </a:rPr>
              <a:t>披露的方案中，新三板分为创新层和基础层，有机会进入创新层的可能只有 </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的企业。这意味着，</a:t>
            </a:r>
            <a:r>
              <a:rPr lang="en-US" altLang="zh-CN" sz="1600" dirty="0" smtClean="0">
                <a:latin typeface="微软雅黑" pitchFamily="34" charset="-122"/>
                <a:ea typeface="微软雅黑" pitchFamily="34" charset="-122"/>
              </a:rPr>
              <a:t>95%</a:t>
            </a:r>
            <a:r>
              <a:rPr lang="zh-CN" altLang="en-US" sz="1600" dirty="0" smtClean="0">
                <a:latin typeface="微软雅黑" pitchFamily="34" charset="-122"/>
                <a:ea typeface="微软雅黑" pitchFamily="34" charset="-122"/>
              </a:rPr>
              <a:t>的公司因为不能进入创新层而被宣判了死刑。流动性弱，如果不分层，大部分公司可能死，也可能活，持续发展一段时间说不定会转好。一旦分层，等于告诉大家有 </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是 “好的”，而其余 </a:t>
            </a:r>
            <a:r>
              <a:rPr lang="en-US" altLang="zh-CN" sz="1600" dirty="0" smtClean="0">
                <a:latin typeface="微软雅黑" pitchFamily="34" charset="-122"/>
                <a:ea typeface="微软雅黑" pitchFamily="34" charset="-122"/>
              </a:rPr>
              <a:t>95%</a:t>
            </a:r>
            <a:r>
              <a:rPr lang="zh-CN" altLang="en-US" sz="1600" dirty="0" smtClean="0">
                <a:latin typeface="微软雅黑" pitchFamily="34" charset="-122"/>
                <a:ea typeface="微软雅黑" pitchFamily="34" charset="-122"/>
              </a:rPr>
              <a:t>是 “垃圾”。</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从宏观上说，如果一个资本市场 </a:t>
            </a:r>
            <a:r>
              <a:rPr lang="en-US" altLang="zh-CN" sz="1600" dirty="0" smtClean="0">
                <a:latin typeface="微软雅黑" pitchFamily="34" charset="-122"/>
                <a:ea typeface="微软雅黑" pitchFamily="34" charset="-122"/>
              </a:rPr>
              <a:t>95%</a:t>
            </a:r>
            <a:r>
              <a:rPr lang="zh-CN" altLang="en-US" sz="1600" dirty="0" smtClean="0">
                <a:latin typeface="微软雅黑" pitchFamily="34" charset="-122"/>
                <a:ea typeface="微软雅黑" pitchFamily="34" charset="-122"/>
              </a:rPr>
              <a:t>的企业是垃圾，事实上已经彻底死亡了。而被评为 “好” 的 </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也很有可能遭到爆炒，可能落入 “暴涨暴跌” 的模式。</a:t>
            </a:r>
          </a:p>
          <a:p>
            <a:pPr indent="457200">
              <a:lnSpc>
                <a:spcPct val="150000"/>
              </a:lnSpc>
            </a:pPr>
            <a:r>
              <a:rPr lang="zh-CN" altLang="en-US" sz="1600" dirty="0" smtClean="0">
                <a:latin typeface="微软雅黑" pitchFamily="34" charset="-122"/>
                <a:ea typeface="微软雅黑" pitchFamily="34" charset="-122"/>
              </a:rPr>
              <a:t>纳斯达克在第一次分层后也出现了两极分化的现象，约有 </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的公司被逐渐遗忘。但不可忽视的是，纳斯达克的分层是建立在其良好发展的历史基础上，分层过程更是一个长期过程。在 </a:t>
            </a:r>
            <a:r>
              <a:rPr lang="en-US" altLang="zh-CN" sz="1600" dirty="0" smtClean="0">
                <a:latin typeface="微软雅黑" pitchFamily="34" charset="-122"/>
                <a:ea typeface="微软雅黑" pitchFamily="34" charset="-122"/>
              </a:rPr>
              <a:t>1971</a:t>
            </a:r>
            <a:r>
              <a:rPr lang="zh-CN" altLang="en-US" sz="1600" dirty="0" smtClean="0">
                <a:latin typeface="微软雅黑" pitchFamily="34" charset="-122"/>
                <a:ea typeface="微软雅黑" pitchFamily="34" charset="-122"/>
              </a:rPr>
              <a:t>年 成立 </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年 后的 </a:t>
            </a:r>
            <a:r>
              <a:rPr lang="en-US" altLang="zh-CN" sz="1600" dirty="0" smtClean="0">
                <a:latin typeface="微软雅黑" pitchFamily="34" charset="-122"/>
                <a:ea typeface="微软雅黑" pitchFamily="34" charset="-122"/>
              </a:rPr>
              <a:t>1982</a:t>
            </a:r>
            <a:r>
              <a:rPr lang="zh-CN" altLang="en-US" sz="1600" dirty="0" smtClean="0">
                <a:latin typeface="微软雅黑" pitchFamily="34" charset="-122"/>
                <a:ea typeface="微软雅黑" pitchFamily="34" charset="-122"/>
              </a:rPr>
              <a:t>年，纳斯达克进行第一次分层，又过了 </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年 进行第二次分层。时至今日，纳斯达克最顶层的全球精选市场公司数量是其他两层公司数的总和还要多，市值更是其 </a:t>
            </a:r>
            <a:r>
              <a:rPr lang="en-US" altLang="zh-CN" sz="1600" dirty="0" smtClean="0">
                <a:latin typeface="微软雅黑" pitchFamily="34" charset="-122"/>
                <a:ea typeface="微软雅黑" pitchFamily="34" charset="-122"/>
              </a:rPr>
              <a:t>25 </a:t>
            </a:r>
            <a:r>
              <a:rPr lang="zh-CN" altLang="en-US" sz="1600" dirty="0" smtClean="0">
                <a:latin typeface="微软雅黑" pitchFamily="34" charset="-122"/>
                <a:ea typeface="微软雅黑" pitchFamily="34" charset="-122"/>
              </a:rPr>
              <a:t>倍</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endParaRPr lang="en-US" altLang="zh-CN" sz="1600" dirty="0" smtClean="0">
              <a:latin typeface="微软雅黑" pitchFamily="34" charset="-122"/>
              <a:ea typeface="微软雅黑" pitchFamily="34" charset="-122"/>
            </a:endParaRPr>
          </a:p>
          <a:p>
            <a:pPr indent="457200">
              <a:lnSpc>
                <a:spcPct val="150000"/>
              </a:lnSpc>
            </a:pPr>
            <a:r>
              <a:rPr lang="en-US" altLang="zh-CN" sz="1600" b="1" dirty="0" smtClean="0">
                <a:latin typeface="微软雅黑" pitchFamily="34" charset="-122"/>
                <a:ea typeface="微软雅黑" pitchFamily="34" charset="-122"/>
              </a:rPr>
              <a:t>5%</a:t>
            </a:r>
            <a:r>
              <a:rPr lang="zh-CN" altLang="en-US" sz="1600" b="1" dirty="0" smtClean="0">
                <a:latin typeface="微软雅黑" pitchFamily="34" charset="-122"/>
                <a:ea typeface="微软雅黑" pitchFamily="34" charset="-122"/>
              </a:rPr>
              <a:t>公司变相获得政府背书，重回主板逻辑</a:t>
            </a:r>
          </a:p>
          <a:p>
            <a:pPr indent="457200">
              <a:lnSpc>
                <a:spcPct val="150000"/>
              </a:lnSpc>
            </a:pPr>
            <a:r>
              <a:rPr lang="zh-CN" altLang="en-US" sz="1600" dirty="0" smtClean="0">
                <a:latin typeface="微软雅黑" pitchFamily="34" charset="-122"/>
                <a:ea typeface="微软雅黑" pitchFamily="34" charset="-122"/>
              </a:rPr>
              <a:t>过去 </a:t>
            </a:r>
            <a:r>
              <a:rPr lang="en-US" altLang="zh-CN" sz="1600" dirty="0" smtClean="0">
                <a:latin typeface="微软雅黑" pitchFamily="34" charset="-122"/>
                <a:ea typeface="微软雅黑" pitchFamily="34" charset="-122"/>
              </a:rPr>
              <a:t>26</a:t>
            </a:r>
            <a:r>
              <a:rPr lang="zh-CN" altLang="en-US" sz="1600" dirty="0" smtClean="0">
                <a:latin typeface="微软雅黑" pitchFamily="34" charset="-122"/>
                <a:ea typeface="微软雅黑" pitchFamily="34" charset="-122"/>
              </a:rPr>
              <a:t>年，中国资本市场之所以一直发展不起来，很大一部分原因是 “普通老百姓” 进入资本市场，二级市场一大跌就可能引发社会情绪。大家的一个潜意识是，中国资本市场的公司质量是有政府背书的，中国资本市场不能承受太高的风险。新三板市场里是创业公司，风险高、不确定性大，为了让新三板区别开其他资本市场，独立发展，政府设立了 </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万的投资准入门槛，实际上是同时宣示了 “不背书”</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6001643"/>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不背书的另一面，是给了新三板独立性发展的空间，意味着其与 “快”、“不确定性”、“创新” 联系在一起。新三板将还原资本市场不确定性的、多元化的本来面目，接纳新一代的互联网创业者，与 “大众创业、万众创新” 连接，催生伟大的创新型企业。</a:t>
            </a:r>
          </a:p>
          <a:p>
            <a:pPr indent="457200">
              <a:lnSpc>
                <a:spcPct val="150000"/>
              </a:lnSpc>
            </a:pPr>
            <a:r>
              <a:rPr lang="zh-CN" altLang="en-US" sz="1600" dirty="0" smtClean="0">
                <a:latin typeface="微软雅黑" pitchFamily="34" charset="-122"/>
                <a:ea typeface="微软雅黑" pitchFamily="34" charset="-122"/>
              </a:rPr>
              <a:t>而现在说分层，实际上进入创新层就相当于政府背书，就沦落为给中小板一样的假设，那新三板市场 “独立性”、“市场化” 的初衷也就不复存在</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
            </a:r>
            <a:br>
              <a:rPr lang="en-US" altLang="zh-CN" sz="1600" dirty="0" smtClean="0">
                <a:latin typeface="微软雅黑" pitchFamily="34" charset="-122"/>
                <a:ea typeface="微软雅黑" pitchFamily="34" charset="-122"/>
              </a:rPr>
            </a:b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造假可能蔓延，退潮后将暴露裸泳的人。</a:t>
            </a:r>
          </a:p>
          <a:p>
            <a:pPr indent="457200">
              <a:lnSpc>
                <a:spcPct val="150000"/>
              </a:lnSpc>
            </a:pPr>
            <a:r>
              <a:rPr lang="zh-CN" altLang="en-US" sz="1600" dirty="0" smtClean="0">
                <a:latin typeface="微软雅黑" pitchFamily="34" charset="-122"/>
                <a:ea typeface="微软雅黑" pitchFamily="34" charset="-122"/>
              </a:rPr>
              <a:t>巨大的利益驱使下，或者说迫在眉睫的流动性两极化威胁下，造假就可能蔓延。</a:t>
            </a:r>
          </a:p>
          <a:p>
            <a:pPr indent="457200">
              <a:lnSpc>
                <a:spcPct val="150000"/>
              </a:lnSpc>
            </a:pP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全国股转系统挂牌公司分层方案（征求意见稿）</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中提到了三条标准。其中，标准一 “最近两年，评价利润不少于 </a:t>
            </a:r>
            <a:r>
              <a:rPr lang="en-US" altLang="zh-CN" sz="1600" dirty="0" smtClean="0">
                <a:latin typeface="微软雅黑" pitchFamily="34" charset="-122"/>
                <a:ea typeface="微软雅黑" pitchFamily="34" charset="-122"/>
              </a:rPr>
              <a:t>2000 </a:t>
            </a:r>
            <a:r>
              <a:rPr lang="zh-CN" altLang="en-US" sz="1600" dirty="0" smtClean="0">
                <a:latin typeface="微软雅黑" pitchFamily="34" charset="-122"/>
                <a:ea typeface="微软雅黑" pitchFamily="34" charset="-122"/>
              </a:rPr>
              <a:t>万”、标准二 “最近两年，综合营收增长不低于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的要求不太容易造假。而标准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的造假门槛相对较低，给了很多人操作的机会。</a:t>
            </a:r>
          </a:p>
          <a:p>
            <a:pPr indent="457200">
              <a:lnSpc>
                <a:spcPct val="150000"/>
              </a:lnSpc>
            </a:pPr>
            <a:r>
              <a:rPr lang="zh-CN" altLang="en-US" sz="1600" dirty="0" smtClean="0">
                <a:latin typeface="微软雅黑" pitchFamily="34" charset="-122"/>
                <a:ea typeface="微软雅黑" pitchFamily="34" charset="-122"/>
              </a:rPr>
              <a:t>标准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内容可总结为：市值 </a:t>
            </a:r>
            <a:r>
              <a:rPr lang="en-US" altLang="zh-CN" sz="1600" dirty="0" smtClean="0">
                <a:latin typeface="微软雅黑" pitchFamily="34" charset="-122"/>
                <a:ea typeface="微软雅黑" pitchFamily="34" charset="-122"/>
              </a:rPr>
              <a:t>+ </a:t>
            </a:r>
            <a:r>
              <a:rPr lang="zh-CN" altLang="en-US" sz="1600" dirty="0" smtClean="0">
                <a:latin typeface="微软雅黑" pitchFamily="34" charset="-122"/>
                <a:ea typeface="微软雅黑" pitchFamily="34" charset="-122"/>
              </a:rPr>
              <a:t>股东权益 </a:t>
            </a:r>
            <a:r>
              <a:rPr lang="en-US" altLang="zh-CN" sz="1600" dirty="0" smtClean="0">
                <a:latin typeface="微软雅黑" pitchFamily="34" charset="-122"/>
                <a:ea typeface="微软雅黑" pitchFamily="34" charset="-122"/>
              </a:rPr>
              <a:t>+ </a:t>
            </a:r>
            <a:r>
              <a:rPr lang="zh-CN" altLang="en-US" sz="1600" dirty="0" smtClean="0">
                <a:latin typeface="微软雅黑" pitchFamily="34" charset="-122"/>
                <a:ea typeface="微软雅黑" pitchFamily="34" charset="-122"/>
              </a:rPr>
              <a:t>做市商家数</a:t>
            </a:r>
          </a:p>
          <a:p>
            <a:pPr indent="457200">
              <a:lnSpc>
                <a:spcPct val="150000"/>
              </a:lnSpc>
            </a:pPr>
            <a:r>
              <a:rPr lang="en-US" altLang="zh-CN" sz="1600" dirty="0" smtClean="0">
                <a:latin typeface="微软雅黑" pitchFamily="34" charset="-122"/>
                <a:ea typeface="微软雅黑" pitchFamily="34" charset="-122"/>
              </a:rPr>
              <a:t>1. </a:t>
            </a:r>
            <a:r>
              <a:rPr lang="zh-CN" altLang="en-US" sz="1600" dirty="0" smtClean="0">
                <a:latin typeface="微软雅黑" pitchFamily="34" charset="-122"/>
                <a:ea typeface="微软雅黑" pitchFamily="34" charset="-122"/>
              </a:rPr>
              <a:t>最近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个月日 均市值不少于 </a:t>
            </a:r>
            <a:r>
              <a:rPr lang="en-US" altLang="zh-CN" sz="1600" dirty="0" smtClean="0">
                <a:latin typeface="微软雅黑" pitchFamily="34" charset="-122"/>
                <a:ea typeface="微软雅黑" pitchFamily="34" charset="-122"/>
              </a:rPr>
              <a:t>6 </a:t>
            </a:r>
            <a:r>
              <a:rPr lang="zh-CN" altLang="en-US" sz="1600" dirty="0" smtClean="0">
                <a:latin typeface="微软雅黑" pitchFamily="34" charset="-122"/>
                <a:ea typeface="微软雅黑" pitchFamily="34" charset="-122"/>
              </a:rPr>
              <a:t>亿元；</a:t>
            </a:r>
          </a:p>
          <a:p>
            <a:pPr indent="457200">
              <a:lnSpc>
                <a:spcPct val="150000"/>
              </a:lnSpc>
            </a:pPr>
            <a:r>
              <a:rPr lang="en-US" altLang="zh-CN" sz="1600" dirty="0" smtClean="0">
                <a:latin typeface="微软雅黑" pitchFamily="34" charset="-122"/>
                <a:ea typeface="微软雅黑" pitchFamily="34" charset="-122"/>
              </a:rPr>
              <a:t>2. </a:t>
            </a:r>
            <a:r>
              <a:rPr lang="zh-CN" altLang="en-US" sz="1600" dirty="0" smtClean="0">
                <a:latin typeface="微软雅黑" pitchFamily="34" charset="-122"/>
                <a:ea typeface="微软雅黑" pitchFamily="34" charset="-122"/>
              </a:rPr>
              <a:t>最近一年年 末股东权益不少于 </a:t>
            </a:r>
            <a:r>
              <a:rPr lang="en-US" altLang="zh-CN" sz="1600" dirty="0" smtClean="0">
                <a:latin typeface="微软雅黑" pitchFamily="34" charset="-122"/>
                <a:ea typeface="微软雅黑" pitchFamily="34" charset="-122"/>
              </a:rPr>
              <a:t>5000 </a:t>
            </a:r>
            <a:r>
              <a:rPr lang="zh-CN" altLang="en-US" sz="1600" dirty="0" smtClean="0">
                <a:latin typeface="微软雅黑" pitchFamily="34" charset="-122"/>
                <a:ea typeface="微软雅黑" pitchFamily="34" charset="-122"/>
              </a:rPr>
              <a:t>万元；</a:t>
            </a:r>
          </a:p>
          <a:p>
            <a:pPr indent="457200">
              <a:lnSpc>
                <a:spcPct val="150000"/>
              </a:lnSpc>
            </a:pP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做市商家数不少于 </a:t>
            </a:r>
            <a:r>
              <a:rPr lang="en-US" altLang="zh-CN" sz="1600" dirty="0" smtClean="0">
                <a:latin typeface="微软雅黑" pitchFamily="34" charset="-122"/>
                <a:ea typeface="微软雅黑" pitchFamily="34" charset="-122"/>
              </a:rPr>
              <a:t>6 </a:t>
            </a:r>
            <a:r>
              <a:rPr lang="zh-CN" altLang="en-US" sz="1600" dirty="0" smtClean="0">
                <a:latin typeface="微软雅黑" pitchFamily="34" charset="-122"/>
                <a:ea typeface="微软雅黑" pitchFamily="34" charset="-122"/>
              </a:rPr>
              <a:t>家。</a:t>
            </a: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337284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在达到上述任一标准的基础上，须满足最近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个月内实际成交天数占可成交天数的比例不低于 </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，或者挂牌以来（包括挂牌同时）完成过融资的要求，并符合公司治理、公司运营规范性等共同标准。</a:t>
            </a:r>
          </a:p>
          <a:p>
            <a:pPr indent="457200">
              <a:lnSpc>
                <a:spcPct val="150000"/>
              </a:lnSpc>
            </a:pPr>
            <a:r>
              <a:rPr lang="zh-CN" altLang="en-US" sz="1600" dirty="0" smtClean="0">
                <a:latin typeface="微软雅黑" pitchFamily="34" charset="-122"/>
                <a:ea typeface="微软雅黑" pitchFamily="34" charset="-122"/>
              </a:rPr>
              <a:t>举例说，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 首个交易日，有多只三板做市个股出现 “崖式” 下跌，有的股票盘中最大跌幅超过 </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，市场分析认为，前期冲击创新层标准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可能导致了大幅下跌。这些大幅下跌的个股具有两个特征：一，做市商不少于 </a:t>
            </a:r>
            <a:r>
              <a:rPr lang="en-US" altLang="zh-CN" sz="1600" dirty="0" smtClean="0">
                <a:latin typeface="微软雅黑" pitchFamily="34" charset="-122"/>
                <a:ea typeface="微软雅黑" pitchFamily="34" charset="-122"/>
              </a:rPr>
              <a:t>6 </a:t>
            </a:r>
            <a:r>
              <a:rPr lang="zh-CN" altLang="en-US" sz="1600" dirty="0" smtClean="0">
                <a:latin typeface="微软雅黑" pitchFamily="34" charset="-122"/>
                <a:ea typeface="微软雅黑" pitchFamily="34" charset="-122"/>
              </a:rPr>
              <a:t>家；二，市值均在 </a:t>
            </a:r>
            <a:r>
              <a:rPr lang="en-US" altLang="zh-CN" sz="1600" dirty="0" smtClean="0">
                <a:latin typeface="微软雅黑" pitchFamily="34" charset="-122"/>
                <a:ea typeface="微软雅黑" pitchFamily="34" charset="-122"/>
              </a:rPr>
              <a:t>6 </a:t>
            </a:r>
            <a:r>
              <a:rPr lang="zh-CN" altLang="en-US" sz="1600" dirty="0" smtClean="0">
                <a:latin typeface="微软雅黑" pitchFamily="34" charset="-122"/>
                <a:ea typeface="微软雅黑" pitchFamily="34" charset="-122"/>
              </a:rPr>
              <a:t>亿以上，符合标准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中的条件。</a:t>
            </a:r>
          </a:p>
          <a:p>
            <a:pPr indent="457200">
              <a:lnSpc>
                <a:spcPct val="150000"/>
              </a:lnSpc>
            </a:pPr>
            <a:r>
              <a:rPr lang="zh-CN" altLang="en-US" sz="1600" dirty="0" smtClean="0">
                <a:latin typeface="微软雅黑" pitchFamily="34" charset="-122"/>
                <a:ea typeface="微软雅黑" pitchFamily="34" charset="-122"/>
              </a:rPr>
              <a:t>而一旦人为操作进入创新层，勉强达到的条件势必很快会丧失，往往发生断崖式下跌。这正如退潮后，那些被暴露的裸泳者。</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11151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更大负面影响：第三次资本市场地震</a:t>
            </a:r>
          </a:p>
          <a:p>
            <a:pPr indent="457200">
              <a:lnSpc>
                <a:spcPct val="150000"/>
              </a:lnSpc>
            </a:pPr>
            <a:r>
              <a:rPr lang="zh-CN" altLang="en-US" sz="1600" dirty="0" smtClean="0">
                <a:latin typeface="微软雅黑" pitchFamily="34" charset="-122"/>
                <a:ea typeface="微软雅黑" pitchFamily="34" charset="-122"/>
              </a:rPr>
              <a:t>过去一年，中国资本市场两次政策性股灾还在眼前。</a:t>
            </a:r>
          </a:p>
          <a:p>
            <a:pPr indent="457200">
              <a:lnSpc>
                <a:spcPct val="150000"/>
              </a:lnSpc>
            </a:pP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月，突然的去杠杆化让中国股市连续大幅下跌，并罕见地带动全球股市恐慌；今年</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 份，熔断机制实施 </a:t>
            </a:r>
            <a:r>
              <a:rPr lang="en-US" altLang="zh-CN" sz="1600" dirty="0" smtClean="0">
                <a:latin typeface="微软雅黑" pitchFamily="34" charset="-122"/>
                <a:ea typeface="微软雅黑" pitchFamily="34" charset="-122"/>
              </a:rPr>
              <a:t>7 </a:t>
            </a:r>
            <a:r>
              <a:rPr lang="zh-CN" altLang="en-US" sz="1600" dirty="0" smtClean="0">
                <a:latin typeface="微软雅黑" pitchFamily="34" charset="-122"/>
                <a:ea typeface="微软雅黑" pitchFamily="34" charset="-122"/>
              </a:rPr>
              <a:t>天，就因两次股市恐慌性下跌而宣布暂停。两次股灾，都是在核心层面上的重大政策推出过急，未充分、通盘考虑资本市场的宏观气候。分层制对市场流动性和心理的影响，与这两次何其相似？</a:t>
            </a:r>
          </a:p>
          <a:p>
            <a:pPr indent="457200">
              <a:lnSpc>
                <a:spcPct val="150000"/>
              </a:lnSpc>
            </a:pPr>
            <a:r>
              <a:rPr lang="zh-CN" altLang="en-US" sz="1600" dirty="0" smtClean="0">
                <a:latin typeface="微软雅黑" pitchFamily="34" charset="-122"/>
                <a:ea typeface="微软雅黑" pitchFamily="34" charset="-122"/>
              </a:rPr>
              <a:t>在市场信心羸弱、情绪微妙之际，如此重大政策的出台很有可能引发第三次资本市场地震。只是这次不同的是，新三板如果进入僵死状态，是与 “大众创业、万众创新” 的国策，以及正在如火如荼展开的创业时代潮流相悖的。</a:t>
            </a:r>
          </a:p>
          <a:p>
            <a:pPr indent="457200">
              <a:lnSpc>
                <a:spcPct val="150000"/>
              </a:lnSpc>
            </a:pPr>
            <a:r>
              <a:rPr lang="zh-CN" altLang="en-US" sz="1600" dirty="0" smtClean="0">
                <a:latin typeface="微软雅黑" pitchFamily="34" charset="-122"/>
                <a:ea typeface="微软雅黑" pitchFamily="34" charset="-122"/>
              </a:rPr>
              <a:t>也许所有人都应自问：如果再发生第三次资本市场地震，我们各个层面还有什么承受能力吗？</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899830"/>
            <a:ext cx="8208912" cy="5958170"/>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1. </a:t>
            </a:r>
            <a:r>
              <a:rPr lang="zh-CN" altLang="en-US" sz="1600" b="1" dirty="0" smtClean="0">
                <a:latin typeface="微软雅黑" pitchFamily="34" charset="-122"/>
                <a:ea typeface="微软雅黑" pitchFamily="34" charset="-122"/>
              </a:rPr>
              <a:t>降低准入门槛到 </a:t>
            </a:r>
            <a:r>
              <a:rPr lang="en-US" altLang="zh-CN" sz="1600" b="1" dirty="0" smtClean="0">
                <a:latin typeface="微软雅黑" pitchFamily="34" charset="-122"/>
                <a:ea typeface="微软雅黑" pitchFamily="34" charset="-122"/>
              </a:rPr>
              <a:t>50 </a:t>
            </a:r>
            <a:r>
              <a:rPr lang="zh-CN" altLang="en-US" sz="1600" b="1" dirty="0" smtClean="0">
                <a:latin typeface="微软雅黑" pitchFamily="34" charset="-122"/>
                <a:ea typeface="微软雅黑" pitchFamily="34" charset="-122"/>
              </a:rPr>
              <a:t>万元</a:t>
            </a:r>
          </a:p>
          <a:p>
            <a:pPr indent="457200">
              <a:lnSpc>
                <a:spcPct val="150000"/>
              </a:lnSpc>
            </a:pPr>
            <a:r>
              <a:rPr lang="zh-CN" altLang="en-US" sz="1600" dirty="0" smtClean="0">
                <a:latin typeface="微软雅黑" pitchFamily="34" charset="-122"/>
                <a:ea typeface="微软雅黑" pitchFamily="34" charset="-122"/>
              </a:rPr>
              <a:t>挽救流动性危机，最应该采取的策略就是降低投资者准入门槛。我建议，</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万元降低到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万元。</a:t>
            </a:r>
          </a:p>
          <a:p>
            <a:pPr indent="457200">
              <a:lnSpc>
                <a:spcPct val="150000"/>
              </a:lnSpc>
            </a:pPr>
            <a:r>
              <a:rPr lang="zh-CN" altLang="en-US" sz="1600" dirty="0" smtClean="0">
                <a:latin typeface="微软雅黑" pitchFamily="34" charset="-122"/>
                <a:ea typeface="微软雅黑" pitchFamily="34" charset="-122"/>
              </a:rPr>
              <a:t>先看看 </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万元门槛的设立初衷。因为新三板是注册制，又没有主板、创业板等中国资本市场对盈利的要求，其上市公司的风险和不确定性很大。如果 “普通老百姓” 一窝蜂涌进去，很可能会出现暴涨暴跌，引发可能的社会问题。</a:t>
            </a:r>
          </a:p>
          <a:p>
            <a:pPr indent="457200">
              <a:lnSpc>
                <a:spcPct val="150000"/>
              </a:lnSpc>
            </a:pPr>
            <a:r>
              <a:rPr lang="zh-CN" altLang="en-US" sz="1600" dirty="0" smtClean="0">
                <a:latin typeface="微软雅黑" pitchFamily="34" charset="-122"/>
                <a:ea typeface="微软雅黑" pitchFamily="34" charset="-122"/>
              </a:rPr>
              <a:t>但这个市必须设，这是历史演进的必然，只有如此，中国才能把未来的阿里巴巴、腾讯留在中国。我去年底说过，中国的资本市场已经错过了整整一代互联网，这是中国资本市场的耻辱。在创业越来越成为决定未来国际经济新秩序的当下，拥抱创业、拥抱新一代互联网的使命就在新三板身上。</a:t>
            </a:r>
          </a:p>
          <a:p>
            <a:pPr indent="457200">
              <a:lnSpc>
                <a:spcPct val="150000"/>
              </a:lnSpc>
            </a:pPr>
            <a:r>
              <a:rPr lang="zh-CN" altLang="en-US" sz="1600" dirty="0" smtClean="0">
                <a:latin typeface="微软雅黑" pitchFamily="34" charset="-122"/>
                <a:ea typeface="微软雅黑" pitchFamily="34" charset="-122"/>
              </a:rPr>
              <a:t>一方面，必须有一个风险和不确定性有足够承受力的资本市场；一方面，中国投资者普遍散户化、情绪化。所以，新三板设置了 </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万元这个门槛，力图促成新三板投资的机构化。</a:t>
            </a:r>
          </a:p>
          <a:p>
            <a:pPr indent="457200">
              <a:lnSpc>
                <a:spcPct val="150000"/>
              </a:lnSpc>
            </a:pPr>
            <a:r>
              <a:rPr lang="zh-CN" altLang="en-US" sz="1600" dirty="0" smtClean="0">
                <a:latin typeface="微软雅黑" pitchFamily="34" charset="-122"/>
                <a:ea typeface="微软雅黑" pitchFamily="34" charset="-122"/>
              </a:rPr>
              <a:t>很多人，包括监管层会认为降低门槛会重蹈散户化的覆辙。在我看来，</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万元降低到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万元根本没有那么大的影响。能拿出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万元投资一个高风险资本市场的人能用 “普通老百姓” 来定义吗？</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899830"/>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个人所得税的标准是一个强力论据。从 </a:t>
            </a:r>
            <a:r>
              <a:rPr lang="en-US" altLang="zh-CN" sz="1600" dirty="0" smtClean="0">
                <a:latin typeface="微软雅黑" pitchFamily="34" charset="-122"/>
                <a:ea typeface="微软雅黑" pitchFamily="34" charset="-122"/>
              </a:rPr>
              <a:t>1980</a:t>
            </a:r>
            <a:r>
              <a:rPr lang="zh-CN" altLang="en-US" sz="1600" dirty="0" smtClean="0">
                <a:latin typeface="微软雅黑" pitchFamily="34" charset="-122"/>
                <a:ea typeface="微软雅黑" pitchFamily="34" charset="-122"/>
              </a:rPr>
              <a:t>年 开始实施个人所得税以来，中国花了 </a:t>
            </a:r>
            <a:r>
              <a:rPr lang="en-US" altLang="zh-CN" sz="1600" dirty="0" smtClean="0">
                <a:latin typeface="微软雅黑" pitchFamily="34" charset="-122"/>
                <a:ea typeface="微软雅黑" pitchFamily="34" charset="-122"/>
              </a:rPr>
              <a:t>36</a:t>
            </a:r>
            <a:r>
              <a:rPr lang="zh-CN" altLang="en-US" sz="1600" dirty="0" smtClean="0">
                <a:latin typeface="微软雅黑" pitchFamily="34" charset="-122"/>
                <a:ea typeface="微软雅黑" pitchFamily="34" charset="-122"/>
              </a:rPr>
              <a:t>年 的时间，经历 </a:t>
            </a:r>
            <a:r>
              <a:rPr lang="en-US" altLang="zh-CN" sz="1600" dirty="0" smtClean="0">
                <a:latin typeface="微软雅黑" pitchFamily="34" charset="-122"/>
                <a:ea typeface="微软雅黑" pitchFamily="34" charset="-122"/>
              </a:rPr>
              <a:t>4 </a:t>
            </a:r>
            <a:r>
              <a:rPr lang="zh-CN" altLang="en-US" sz="1600" dirty="0" smtClean="0">
                <a:latin typeface="微软雅黑" pitchFamily="34" charset="-122"/>
                <a:ea typeface="微软雅黑" pitchFamily="34" charset="-122"/>
              </a:rPr>
              <a:t>次大的调整，才到达 </a:t>
            </a:r>
            <a:r>
              <a:rPr lang="en-US" altLang="zh-CN" sz="1600" dirty="0" smtClean="0">
                <a:latin typeface="微软雅黑" pitchFamily="34" charset="-122"/>
                <a:ea typeface="微软雅黑" pitchFamily="34" charset="-122"/>
              </a:rPr>
              <a:t>3500 </a:t>
            </a:r>
            <a:r>
              <a:rPr lang="zh-CN" altLang="en-US" sz="1600" dirty="0" smtClean="0">
                <a:latin typeface="微软雅黑" pitchFamily="34" charset="-122"/>
                <a:ea typeface="微软雅黑" pitchFamily="34" charset="-122"/>
              </a:rPr>
              <a:t>元的起征点。很多人认为这个数字太低了，但他们并不知道中国真实情况</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即使 </a:t>
            </a:r>
            <a:r>
              <a:rPr lang="en-US" altLang="zh-CN" sz="1600" dirty="0" smtClean="0">
                <a:latin typeface="微软雅黑" pitchFamily="34" charset="-122"/>
                <a:ea typeface="微软雅黑" pitchFamily="34" charset="-122"/>
              </a:rPr>
              <a:t>3500 </a:t>
            </a:r>
            <a:r>
              <a:rPr lang="zh-CN" altLang="en-US" sz="1600" dirty="0" smtClean="0">
                <a:latin typeface="微软雅黑" pitchFamily="34" charset="-122"/>
                <a:ea typeface="微软雅黑" pitchFamily="34" charset="-122"/>
              </a:rPr>
              <a:t>元的纳税起征点，挤入纳税线以上的人的数量也低的惊人。在 </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 两会上，财政部财政科学研究所原所长贾康提到，中国只有 </a:t>
            </a:r>
            <a:r>
              <a:rPr lang="en-US" altLang="zh-CN" sz="1600" dirty="0" smtClean="0">
                <a:latin typeface="微软雅黑" pitchFamily="34" charset="-122"/>
                <a:ea typeface="微软雅黑" pitchFamily="34" charset="-122"/>
              </a:rPr>
              <a:t>2800 </a:t>
            </a:r>
            <a:r>
              <a:rPr lang="zh-CN" altLang="en-US" sz="1600" dirty="0" smtClean="0">
                <a:latin typeface="微软雅黑" pitchFamily="34" charset="-122"/>
                <a:ea typeface="微软雅黑" pitchFamily="34" charset="-122"/>
              </a:rPr>
              <a:t>万人缴纳个人所得税，占人口总数的不到 </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在</a:t>
            </a:r>
            <a:r>
              <a:rPr lang="zh-CN" altLang="en-US" sz="1600" dirty="0" smtClean="0">
                <a:latin typeface="微软雅黑" pitchFamily="34" charset="-122"/>
                <a:ea typeface="微软雅黑" pitchFamily="34" charset="-122"/>
              </a:rPr>
              <a:t>这样的现实面前，还能说拿出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万现金的人是普通老百姓吗？没有 </a:t>
            </a:r>
            <a:r>
              <a:rPr lang="en-US" altLang="zh-CN" sz="1600" dirty="0" smtClean="0">
                <a:latin typeface="微软雅黑" pitchFamily="34" charset="-122"/>
                <a:ea typeface="微软雅黑" pitchFamily="34" charset="-122"/>
              </a:rPr>
              <a:t>100 </a:t>
            </a:r>
            <a:r>
              <a:rPr lang="zh-CN" altLang="en-US" sz="1600" dirty="0" smtClean="0">
                <a:latin typeface="微软雅黑" pitchFamily="34" charset="-122"/>
                <a:ea typeface="微软雅黑" pitchFamily="34" charset="-122"/>
              </a:rPr>
              <a:t>万身家敢拿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万来炒股吗？如果这些百万富翁是中国普通老百姓，中国早就超过美国了。对于这些投资者而言，难道不能为自己的投资决策负责，还需要政府来背书和安抚？</a:t>
            </a:r>
          </a:p>
          <a:p>
            <a:pPr indent="457200">
              <a:lnSpc>
                <a:spcPct val="150000"/>
              </a:lnSpc>
            </a:pPr>
            <a:r>
              <a:rPr lang="zh-CN" altLang="en-US" sz="1600" dirty="0" smtClean="0">
                <a:latin typeface="微软雅黑" pitchFamily="34" charset="-122"/>
                <a:ea typeface="微软雅黑" pitchFamily="34" charset="-122"/>
              </a:rPr>
              <a:t>事实上，</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万门槛多少已经事实上破产。市场出现了专门针对新三板开户的垫资公司，</a:t>
            </a:r>
            <a:r>
              <a:rPr lang="en-US" altLang="zh-CN" sz="1600" dirty="0" smtClean="0">
                <a:latin typeface="微软雅黑" pitchFamily="34" charset="-122"/>
                <a:ea typeface="微软雅黑" pitchFamily="34" charset="-122"/>
              </a:rPr>
              <a:t>2 </a:t>
            </a:r>
            <a:r>
              <a:rPr lang="zh-CN" altLang="en-US" sz="1600" dirty="0" smtClean="0">
                <a:latin typeface="微软雅黑" pitchFamily="34" charset="-122"/>
                <a:ea typeface="微软雅黑" pitchFamily="34" charset="-122"/>
              </a:rPr>
              <a:t>万块钱服务费就能搞定。同样的 </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万，在账户上趴 </a:t>
            </a:r>
            <a:r>
              <a:rPr lang="en-US" altLang="zh-CN" sz="1600" dirty="0" smtClean="0">
                <a:latin typeface="微软雅黑" pitchFamily="34" charset="-122"/>
                <a:ea typeface="微软雅黑" pitchFamily="34" charset="-122"/>
              </a:rPr>
              <a:t>2 </a:t>
            </a:r>
            <a:r>
              <a:rPr lang="zh-CN" altLang="en-US" sz="1600" dirty="0" smtClean="0">
                <a:latin typeface="微软雅黑" pitchFamily="34" charset="-122"/>
                <a:ea typeface="微软雅黑" pitchFamily="34" charset="-122"/>
              </a:rPr>
              <a:t>个月就挪出去再开户，这种事情并不少见。这种情况下再强调 </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万门槛，不是掩耳盗铃吗？事实上，证监会已经开始清查新三板非合格投资者。</a:t>
            </a:r>
          </a:p>
          <a:p>
            <a:pPr indent="457200">
              <a:lnSpc>
                <a:spcPct val="150000"/>
              </a:lnSpc>
            </a:pPr>
            <a:r>
              <a:rPr lang="zh-CN" altLang="en-US" sz="1600" dirty="0" smtClean="0">
                <a:latin typeface="微软雅黑" pitchFamily="34" charset="-122"/>
                <a:ea typeface="微软雅黑" pitchFamily="34" charset="-122"/>
              </a:rPr>
              <a:t>如果把门槛降低到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万，会大大减少垫资的机会。而且，要把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万门槛坐实，比如可以规定投资者账户上要保证市值 </a:t>
            </a:r>
            <a:r>
              <a:rPr lang="en-US" altLang="zh-CN" sz="1600" dirty="0" smtClean="0">
                <a:latin typeface="微软雅黑" pitchFamily="34" charset="-122"/>
                <a:ea typeface="微软雅黑" pitchFamily="34" charset="-122"/>
              </a:rPr>
              <a:t>+ </a:t>
            </a:r>
            <a:r>
              <a:rPr lang="zh-CN" altLang="en-US" sz="1600" dirty="0" smtClean="0">
                <a:latin typeface="微软雅黑" pitchFamily="34" charset="-122"/>
                <a:ea typeface="微软雅黑" pitchFamily="34" charset="-122"/>
              </a:rPr>
              <a:t>现金不少于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899830"/>
            <a:ext cx="8208912" cy="6001643"/>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2. </a:t>
            </a:r>
            <a:r>
              <a:rPr lang="zh-CN" altLang="en-US" sz="1600" b="1" dirty="0" smtClean="0">
                <a:latin typeface="微软雅黑" pitchFamily="34" charset="-122"/>
                <a:ea typeface="微软雅黑" pitchFamily="34" charset="-122"/>
              </a:rPr>
              <a:t>尽快推出竞价交易</a:t>
            </a:r>
          </a:p>
          <a:p>
            <a:pPr indent="457200">
              <a:lnSpc>
                <a:spcPct val="150000"/>
              </a:lnSpc>
            </a:pPr>
            <a:r>
              <a:rPr lang="zh-CN" altLang="en-US" sz="1600" dirty="0" smtClean="0">
                <a:latin typeface="微软雅黑" pitchFamily="34" charset="-122"/>
                <a:ea typeface="微软雅黑" pitchFamily="34" charset="-122"/>
              </a:rPr>
              <a:t>竞价交易比做市商制度更高效是一个基本事实。新三板之所以采取做市商制度，而不是竞价交易，是因为参与者太少，流动性低，以及在信息披露、股权分散度等方面的不成熟。</a:t>
            </a:r>
          </a:p>
          <a:p>
            <a:pPr indent="457200">
              <a:lnSpc>
                <a:spcPct val="150000"/>
              </a:lnSpc>
            </a:pPr>
            <a:r>
              <a:rPr lang="zh-CN" altLang="en-US" sz="1600" dirty="0" smtClean="0">
                <a:latin typeface="微软雅黑" pitchFamily="34" charset="-122"/>
                <a:ea typeface="微软雅黑" pitchFamily="34" charset="-122"/>
              </a:rPr>
              <a:t>如果降到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万门槛，参与者可能扩大 </a:t>
            </a:r>
            <a:r>
              <a:rPr lang="en-US" altLang="zh-CN" sz="1600" dirty="0" smtClean="0">
                <a:latin typeface="微软雅黑" pitchFamily="34" charset="-122"/>
                <a:ea typeface="微软雅黑" pitchFamily="34" charset="-122"/>
              </a:rPr>
              <a:t>100 </a:t>
            </a:r>
            <a:r>
              <a:rPr lang="zh-CN" altLang="en-US" sz="1600" dirty="0" smtClean="0">
                <a:latin typeface="微软雅黑" pitchFamily="34" charset="-122"/>
                <a:ea typeface="微软雅黑" pitchFamily="34" charset="-122"/>
              </a:rPr>
              <a:t>倍，竞价交易就有了前提。同时，如果监管层在信息披露制度和引导股权分散度方面加大力度，竞价交易快速实现并非不可能</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en-US" altLang="zh-CN" sz="1600" b="1" dirty="0" smtClean="0">
                <a:latin typeface="微软雅黑" pitchFamily="34" charset="-122"/>
                <a:ea typeface="微软雅黑" pitchFamily="34" charset="-122"/>
              </a:rPr>
              <a:t>3. </a:t>
            </a:r>
            <a:r>
              <a:rPr lang="zh-CN" altLang="en-US" sz="1600" b="1" dirty="0" smtClean="0">
                <a:latin typeface="微软雅黑" pitchFamily="34" charset="-122"/>
                <a:ea typeface="微软雅黑" pitchFamily="34" charset="-122"/>
              </a:rPr>
              <a:t>允许公募基金参与</a:t>
            </a:r>
          </a:p>
          <a:p>
            <a:pPr indent="457200">
              <a:lnSpc>
                <a:spcPct val="150000"/>
              </a:lnSpc>
            </a:pPr>
            <a:r>
              <a:rPr lang="zh-CN" altLang="en-US" sz="1600" dirty="0" smtClean="0">
                <a:latin typeface="微软雅黑" pitchFamily="34" charset="-122"/>
                <a:ea typeface="微软雅黑" pitchFamily="34" charset="-122"/>
              </a:rPr>
              <a:t>公募基金不允许进入的原因，同样也是因为其涉及到普通个人投资者。事实上，公募基金布局新三板的动力很大，据不完全统计，共有 </a:t>
            </a:r>
            <a:r>
              <a:rPr lang="en-US" altLang="zh-CN" sz="1600" dirty="0" smtClean="0">
                <a:latin typeface="微软雅黑" pitchFamily="34" charset="-122"/>
                <a:ea typeface="微软雅黑" pitchFamily="34" charset="-122"/>
              </a:rPr>
              <a:t>57 </a:t>
            </a:r>
            <a:r>
              <a:rPr lang="zh-CN" altLang="en-US" sz="1600" dirty="0" smtClean="0">
                <a:latin typeface="微软雅黑" pitchFamily="34" charset="-122"/>
                <a:ea typeface="微软雅黑" pitchFamily="34" charset="-122"/>
              </a:rPr>
              <a:t>家基金公司以直接发行专户理财或成立资管公司发行资管产品的形式，合计发行了 </a:t>
            </a:r>
            <a:r>
              <a:rPr lang="en-US" altLang="zh-CN" sz="1600" dirty="0" smtClean="0">
                <a:latin typeface="微软雅黑" pitchFamily="34" charset="-122"/>
                <a:ea typeface="微软雅黑" pitchFamily="34" charset="-122"/>
              </a:rPr>
              <a:t>300 </a:t>
            </a:r>
            <a:r>
              <a:rPr lang="zh-CN" altLang="en-US" sz="1600" dirty="0" smtClean="0">
                <a:latin typeface="微软雅黑" pitchFamily="34" charset="-122"/>
                <a:ea typeface="微软雅黑" pitchFamily="34" charset="-122"/>
              </a:rPr>
              <a:t>只投资新三板的资管计划，其中 </a:t>
            </a:r>
            <a:r>
              <a:rPr lang="en-US" altLang="zh-CN" sz="1600" dirty="0" smtClean="0">
                <a:latin typeface="微软雅黑" pitchFamily="34" charset="-122"/>
                <a:ea typeface="微软雅黑" pitchFamily="34" charset="-122"/>
              </a:rPr>
              <a:t>223 </a:t>
            </a:r>
            <a:r>
              <a:rPr lang="zh-CN" altLang="en-US" sz="1600" dirty="0" smtClean="0">
                <a:latin typeface="微软雅黑" pitchFamily="34" charset="-122"/>
                <a:ea typeface="微软雅黑" pitchFamily="34" charset="-122"/>
              </a:rPr>
              <a:t>只产品公布了规模，合计规模达到 </a:t>
            </a:r>
            <a:r>
              <a:rPr lang="en-US" altLang="zh-CN" sz="1600" dirty="0" smtClean="0">
                <a:latin typeface="微软雅黑" pitchFamily="34" charset="-122"/>
                <a:ea typeface="微软雅黑" pitchFamily="34" charset="-122"/>
              </a:rPr>
              <a:t>214.29 </a:t>
            </a:r>
            <a:r>
              <a:rPr lang="zh-CN" altLang="en-US" sz="1600" dirty="0" smtClean="0">
                <a:latin typeface="微软雅黑" pitchFamily="34" charset="-122"/>
                <a:ea typeface="微软雅黑" pitchFamily="34" charset="-122"/>
              </a:rPr>
              <a:t>亿元。</a:t>
            </a:r>
          </a:p>
          <a:p>
            <a:pPr indent="457200">
              <a:lnSpc>
                <a:spcPct val="150000"/>
              </a:lnSpc>
            </a:pPr>
            <a:r>
              <a:rPr lang="zh-CN" altLang="en-US" sz="1600" dirty="0" smtClean="0">
                <a:latin typeface="微软雅黑" pitchFamily="34" charset="-122"/>
                <a:ea typeface="微软雅黑" pitchFamily="34" charset="-122"/>
              </a:rPr>
              <a:t>有消息说，有 </a:t>
            </a:r>
            <a:r>
              <a:rPr lang="en-US" altLang="zh-CN" sz="1600" dirty="0" smtClean="0">
                <a:latin typeface="微软雅黑" pitchFamily="34" charset="-122"/>
                <a:ea typeface="微软雅黑" pitchFamily="34" charset="-122"/>
              </a:rPr>
              <a:t>18 </a:t>
            </a:r>
            <a:r>
              <a:rPr lang="zh-CN" altLang="en-US" sz="1600" dirty="0" smtClean="0">
                <a:latin typeface="微软雅黑" pitchFamily="34" charset="-122"/>
                <a:ea typeface="微软雅黑" pitchFamily="34" charset="-122"/>
              </a:rPr>
              <a:t>家公募基金参与了新三板分层内测，但愿这是一个公募基金正式参与新三板投资的前兆。事实上，即使全面放开，为了规避社会化风险公募基金募集也可以约定条件：单个人认购不低于 </a:t>
            </a:r>
            <a:r>
              <a:rPr lang="en-US" altLang="zh-CN" sz="1600" dirty="0" smtClean="0">
                <a:latin typeface="微软雅黑" pitchFamily="34" charset="-122"/>
                <a:ea typeface="微软雅黑" pitchFamily="34" charset="-122"/>
              </a:rPr>
              <a:t>50 </a:t>
            </a:r>
            <a:r>
              <a:rPr lang="zh-CN" altLang="en-US" sz="1600" dirty="0" smtClean="0">
                <a:latin typeface="微软雅黑" pitchFamily="34" charset="-122"/>
                <a:ea typeface="微软雅黑" pitchFamily="34" charset="-122"/>
              </a:rPr>
              <a:t>万元。公募基金的渠道利用起来，可以动员的资金量就会非常大。</a:t>
            </a: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新三板简单分两层切断了什么？</a:t>
            </a:r>
            <a:endParaRPr lang="zh-CN" altLang="en-US" dirty="0">
              <a:solidFill>
                <a:schemeClr val="bg1"/>
              </a:solidFill>
            </a:endParaRPr>
          </a:p>
        </p:txBody>
      </p:sp>
      <p:sp>
        <p:nvSpPr>
          <p:cNvPr id="15363" name="Rectangle 55"/>
          <p:cNvSpPr>
            <a:spLocks noChangeArrowheads="1"/>
          </p:cNvSpPr>
          <p:nvPr/>
        </p:nvSpPr>
        <p:spPr bwMode="auto">
          <a:xfrm>
            <a:off x="539552" y="899830"/>
            <a:ext cx="8208912" cy="6370975"/>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尽管流动性很差，新三板创业出口的战略作用也已经非常明显。</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 以来创业投资 </a:t>
            </a:r>
            <a:r>
              <a:rPr lang="en-US" altLang="zh-CN" sz="1600" dirty="0" smtClean="0">
                <a:latin typeface="微软雅黑" pitchFamily="34" charset="-122"/>
                <a:ea typeface="微软雅黑" pitchFamily="34" charset="-122"/>
              </a:rPr>
              <a:t>3000 </a:t>
            </a:r>
            <a:r>
              <a:rPr lang="zh-CN" altLang="en-US" sz="1600" dirty="0" smtClean="0">
                <a:latin typeface="微软雅黑" pitchFamily="34" charset="-122"/>
                <a:ea typeface="微软雅黑" pitchFamily="34" charset="-122"/>
              </a:rPr>
              <a:t>个退出项目中有 </a:t>
            </a:r>
            <a:r>
              <a:rPr lang="en-US" altLang="zh-CN" sz="1600" dirty="0" smtClean="0">
                <a:latin typeface="微软雅黑" pitchFamily="34" charset="-122"/>
                <a:ea typeface="微软雅黑" pitchFamily="34" charset="-122"/>
              </a:rPr>
              <a:t>46%</a:t>
            </a:r>
            <a:r>
              <a:rPr lang="zh-CN" altLang="en-US" sz="1600" dirty="0" smtClean="0">
                <a:latin typeface="微软雅黑" pitchFamily="34" charset="-122"/>
                <a:ea typeface="微软雅黑" pitchFamily="34" charset="-122"/>
              </a:rPr>
              <a:t>通过新三板实现</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新三板来之不易，从 </a:t>
            </a:r>
            <a:r>
              <a:rPr lang="en-US" altLang="zh-CN" sz="1600" dirty="0" smtClean="0">
                <a:latin typeface="微软雅黑" pitchFamily="34" charset="-122"/>
                <a:ea typeface="微软雅黑" pitchFamily="34" charset="-122"/>
              </a:rPr>
              <a:t>2002</a:t>
            </a:r>
            <a:r>
              <a:rPr lang="zh-CN" altLang="en-US" sz="1600" dirty="0" smtClean="0">
                <a:latin typeface="微软雅黑" pitchFamily="34" charset="-122"/>
                <a:ea typeface="微软雅黑" pitchFamily="34" charset="-122"/>
              </a:rPr>
              <a:t>年“代办股份转让系统” 成立开始算起，十几年一路波折发展。</a:t>
            </a:r>
            <a:r>
              <a:rPr lang="en-US" altLang="zh-CN" sz="1600" dirty="0" smtClean="0">
                <a:latin typeface="微软雅黑" pitchFamily="34" charset="-122"/>
                <a:ea typeface="微软雅黑" pitchFamily="34" charset="-122"/>
              </a:rPr>
              <a:t>2006</a:t>
            </a:r>
            <a:r>
              <a:rPr lang="zh-CN" altLang="en-US" sz="1600" dirty="0" smtClean="0">
                <a:latin typeface="微软雅黑" pitchFamily="34" charset="-122"/>
                <a:ea typeface="微软雅黑" pitchFamily="34" charset="-122"/>
              </a:rPr>
              <a:t>年，中关村科技园非上市公司股份报价转让系统算是今天 “新” 三板的一个雏形，但其试点园区只有一个，规模和交易非常不活跃。</a:t>
            </a:r>
            <a:r>
              <a:rPr lang="en-US" altLang="zh-CN" sz="1600" dirty="0" smtClean="0">
                <a:latin typeface="微软雅黑" pitchFamily="34" charset="-122"/>
                <a:ea typeface="微软雅黑" pitchFamily="34" charset="-122"/>
              </a:rPr>
              <a:t>2012</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月，试点园区扩展到武汉、上海和天津三地，又过了一年才在全国进行推广</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随着 </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年 底决定性的 “</a:t>
            </a:r>
            <a:r>
              <a:rPr lang="en-US" altLang="zh-CN" sz="1600" dirty="0" smtClean="0">
                <a:latin typeface="微软雅黑" pitchFamily="34" charset="-122"/>
                <a:ea typeface="微软雅黑" pitchFamily="34" charset="-122"/>
              </a:rPr>
              <a:t>49</a:t>
            </a:r>
            <a:r>
              <a:rPr lang="zh-CN" altLang="en-US" sz="1600" dirty="0" smtClean="0">
                <a:latin typeface="微软雅黑" pitchFamily="34" charset="-122"/>
                <a:ea typeface="微软雅黑" pitchFamily="34" charset="-122"/>
              </a:rPr>
              <a:t>号文” 推出，新三板才走向快速轨道，而直至 </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 创业时代正式启动，新三板的历史作用才真正有了用武之地，有了今天的一点成绩。￼在新三板喘息未定的时候，不从源头上提升流动性，而是把本来就少得可怜的流动性引导到 </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的 “创新层”，这等于直接把新三板送入了停尸房。简单的分层或许容易推出，但如果不系统性地看问题，不从历史维度上思考问题，很容易把中国资本市场的独苗毁于一旦</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新三板的象征意义怎么说也不过份。中国股权直接融资的比例长期在 </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以下。中国 </a:t>
            </a:r>
            <a:r>
              <a:rPr lang="en-US" altLang="zh-CN" sz="1600" dirty="0" smtClean="0">
                <a:latin typeface="微软雅黑" pitchFamily="34" charset="-122"/>
                <a:ea typeface="微软雅黑" pitchFamily="34" charset="-122"/>
              </a:rPr>
              <a:t>7000 </a:t>
            </a:r>
            <a:r>
              <a:rPr lang="zh-CN" altLang="en-US" sz="1600" dirty="0" smtClean="0">
                <a:latin typeface="微软雅黑" pitchFamily="34" charset="-122"/>
                <a:ea typeface="微软雅黑" pitchFamily="34" charset="-122"/>
              </a:rPr>
              <a:t>万家企业，算上新三板也只有 </a:t>
            </a:r>
            <a:r>
              <a:rPr lang="en-US" altLang="zh-CN" sz="1600" dirty="0" smtClean="0">
                <a:latin typeface="微软雅黑" pitchFamily="34" charset="-122"/>
                <a:ea typeface="微软雅黑" pitchFamily="34" charset="-122"/>
              </a:rPr>
              <a:t>1 </a:t>
            </a:r>
            <a:r>
              <a:rPr lang="zh-CN" altLang="en-US" sz="1600" dirty="0" smtClean="0">
                <a:latin typeface="微软雅黑" pitchFamily="34" charset="-122"/>
                <a:ea typeface="微软雅黑" pitchFamily="34" charset="-122"/>
              </a:rPr>
              <a:t>万多家上市；中国的 </a:t>
            </a:r>
            <a:r>
              <a:rPr lang="en-US" altLang="zh-CN" sz="1600" dirty="0" smtClean="0">
                <a:latin typeface="微软雅黑" pitchFamily="34" charset="-122"/>
                <a:ea typeface="微软雅黑" pitchFamily="34" charset="-122"/>
              </a:rPr>
              <a:t>BAT </a:t>
            </a:r>
            <a:r>
              <a:rPr lang="zh-CN" altLang="en-US" sz="1600" dirty="0" smtClean="0">
                <a:latin typeface="微软雅黑" pitchFamily="34" charset="-122"/>
                <a:ea typeface="微软雅黑" pitchFamily="34" charset="-122"/>
              </a:rPr>
              <a:t>们与本土资本市场统统无缘；新三板有望扭转这些不正常的现象，它是中国资本市场 </a:t>
            </a:r>
            <a:r>
              <a:rPr lang="en-US" altLang="zh-CN" sz="1600" dirty="0" smtClean="0">
                <a:latin typeface="微软雅黑" pitchFamily="34" charset="-122"/>
                <a:ea typeface="微软雅黑" pitchFamily="34" charset="-122"/>
              </a:rPr>
              <a:t>26</a:t>
            </a:r>
            <a:r>
              <a:rPr lang="zh-CN" altLang="en-US" sz="1600" dirty="0" smtClean="0">
                <a:latin typeface="微软雅黑" pitchFamily="34" charset="-122"/>
                <a:ea typeface="微软雅黑" pitchFamily="34" charset="-122"/>
              </a:rPr>
              <a:t>年 以来发展如此缓慢的纠偏，是中国改革开放 </a:t>
            </a:r>
            <a:r>
              <a:rPr lang="en-US" altLang="zh-CN" sz="1600" dirty="0" smtClean="0">
                <a:latin typeface="微软雅黑" pitchFamily="34" charset="-122"/>
                <a:ea typeface="微软雅黑" pitchFamily="34" charset="-122"/>
              </a:rPr>
              <a:t>36</a:t>
            </a:r>
            <a:r>
              <a:rPr lang="zh-CN" altLang="en-US" sz="1600" dirty="0" smtClean="0">
                <a:latin typeface="微软雅黑" pitchFamily="34" charset="-122"/>
                <a:ea typeface="微软雅黑" pitchFamily="34" charset="-122"/>
              </a:rPr>
              <a:t>年 成果释放的一个基地，是属于我们这个时代的资本图腾。</a:t>
            </a: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经济定调和新</a:t>
            </a:r>
            <a:r>
              <a:rPr lang="zh-CN" altLang="en-US" dirty="0" smtClean="0">
                <a:solidFill>
                  <a:schemeClr val="bg1"/>
                </a:solidFill>
              </a:rPr>
              <a:t>三板的关系</a:t>
            </a:r>
            <a:endParaRPr lang="zh-CN" altLang="en-US" dirty="0">
              <a:solidFill>
                <a:schemeClr val="bg1"/>
              </a:solidFill>
            </a:endParaRPr>
          </a:p>
        </p:txBody>
      </p:sp>
      <p:sp>
        <p:nvSpPr>
          <p:cNvPr id="15362" name="Text Box 8"/>
          <p:cNvSpPr txBox="1">
            <a:spLocks noChangeArrowheads="1"/>
          </p:cNvSpPr>
          <p:nvPr/>
        </p:nvSpPr>
        <p:spPr bwMode="auto">
          <a:xfrm>
            <a:off x="395536" y="1223963"/>
            <a:ext cx="8136904" cy="5262979"/>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日发表于人民日报的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开局首季问大势</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，着重对当前中国经济的五大问题进行了详细阐释和定调。</a:t>
            </a:r>
          </a:p>
          <a:p>
            <a:pPr indent="457200">
              <a:lnSpc>
                <a:spcPct val="150000"/>
              </a:lnSpc>
            </a:pPr>
            <a:r>
              <a:rPr lang="zh-CN" altLang="en-US" sz="1600" dirty="0" smtClean="0">
                <a:latin typeface="微软雅黑" pitchFamily="34" charset="-122"/>
                <a:ea typeface="微软雅黑" pitchFamily="34" charset="-122"/>
              </a:rPr>
              <a:t>首先</a:t>
            </a:r>
            <a:r>
              <a:rPr lang="zh-CN" altLang="en-US" sz="1600" dirty="0" smtClean="0">
                <a:latin typeface="微软雅黑" pitchFamily="34" charset="-122"/>
                <a:ea typeface="微软雅黑" pitchFamily="34" charset="-122"/>
              </a:rPr>
              <a:t>明确了当前我国经济运行的总体态势符合预期，但经济运行的固有矛盾没缓解，一些新问题也超出预期。很难用“开门红”“小阳春”等简单的概念加以描述。“综合判断，我国经济运行不可能是</a:t>
            </a:r>
            <a:r>
              <a:rPr lang="en-US" altLang="zh-CN" sz="1600" dirty="0" smtClean="0">
                <a:latin typeface="微软雅黑" pitchFamily="34" charset="-122"/>
                <a:ea typeface="微软雅黑" pitchFamily="34" charset="-122"/>
              </a:rPr>
              <a:t>U</a:t>
            </a:r>
            <a:r>
              <a:rPr lang="zh-CN" altLang="en-US" sz="1600" dirty="0" smtClean="0">
                <a:latin typeface="微软雅黑" pitchFamily="34" charset="-122"/>
                <a:ea typeface="微软雅黑" pitchFamily="34" charset="-122"/>
              </a:rPr>
              <a:t>型，更不可能是</a:t>
            </a:r>
            <a:r>
              <a:rPr lang="en-US" altLang="zh-CN" sz="1600" dirty="0" smtClean="0">
                <a:latin typeface="微软雅黑" pitchFamily="34" charset="-122"/>
                <a:ea typeface="微软雅黑" pitchFamily="34" charset="-122"/>
              </a:rPr>
              <a:t>V</a:t>
            </a:r>
            <a:r>
              <a:rPr lang="zh-CN" altLang="en-US" sz="1600" dirty="0" smtClean="0">
                <a:latin typeface="微软雅黑" pitchFamily="34" charset="-122"/>
                <a:ea typeface="微软雅黑" pitchFamily="34" charset="-122"/>
              </a:rPr>
              <a:t>型，而是</a:t>
            </a:r>
            <a:r>
              <a:rPr lang="en-US" altLang="zh-CN" sz="1600" dirty="0" smtClean="0">
                <a:latin typeface="微软雅黑" pitchFamily="34" charset="-122"/>
                <a:ea typeface="微软雅黑" pitchFamily="34" charset="-122"/>
              </a:rPr>
              <a:t>L</a:t>
            </a:r>
            <a:r>
              <a:rPr lang="zh-CN" altLang="en-US" sz="1600" dirty="0" smtClean="0">
                <a:latin typeface="微软雅黑" pitchFamily="34" charset="-122"/>
                <a:ea typeface="微软雅黑" pitchFamily="34" charset="-122"/>
              </a:rPr>
              <a:t>型的走势。这个</a:t>
            </a:r>
            <a:r>
              <a:rPr lang="en-US" altLang="zh-CN" sz="1600" dirty="0" smtClean="0">
                <a:latin typeface="微软雅黑" pitchFamily="34" charset="-122"/>
                <a:ea typeface="微软雅黑" pitchFamily="34" charset="-122"/>
              </a:rPr>
              <a:t>L</a:t>
            </a:r>
            <a:r>
              <a:rPr lang="zh-CN" altLang="en-US" sz="1600" dirty="0" smtClean="0">
                <a:latin typeface="微软雅黑" pitchFamily="34" charset="-122"/>
                <a:ea typeface="微软雅黑" pitchFamily="34" charset="-122"/>
              </a:rPr>
              <a:t>型是一个阶段，不是一两年能过去的。</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第二天</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日），国家统计局公布的</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月份</a:t>
            </a:r>
            <a:r>
              <a:rPr lang="en-US" altLang="zh-CN" sz="1600" dirty="0" smtClean="0">
                <a:latin typeface="微软雅黑" pitchFamily="34" charset="-122"/>
                <a:ea typeface="微软雅黑" pitchFamily="34" charset="-122"/>
              </a:rPr>
              <a:t>CPI</a:t>
            </a:r>
            <a:r>
              <a:rPr lang="zh-CN" altLang="en-US" sz="1600" dirty="0" smtClean="0">
                <a:latin typeface="微软雅黑" pitchFamily="34" charset="-122"/>
                <a:ea typeface="微软雅黑" pitchFamily="34" charset="-122"/>
              </a:rPr>
              <a:t>和</a:t>
            </a:r>
            <a:r>
              <a:rPr lang="en-US" altLang="zh-CN" sz="1600" dirty="0" smtClean="0">
                <a:latin typeface="微软雅黑" pitchFamily="34" charset="-122"/>
                <a:ea typeface="微软雅黑" pitchFamily="34" charset="-122"/>
              </a:rPr>
              <a:t>PPI</a:t>
            </a:r>
            <a:r>
              <a:rPr lang="zh-CN" altLang="en-US" sz="1600" dirty="0" smtClean="0">
                <a:latin typeface="微软雅黑" pitchFamily="34" charset="-122"/>
                <a:ea typeface="微软雅黑" pitchFamily="34" charset="-122"/>
              </a:rPr>
              <a:t>数据也恰恰说明了当前经济增长“欲说还休”的困境。</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月份</a:t>
            </a:r>
            <a:r>
              <a:rPr lang="en-US" altLang="zh-CN" sz="1600" dirty="0" smtClean="0">
                <a:latin typeface="微软雅黑" pitchFamily="34" charset="-122"/>
                <a:ea typeface="微软雅黑" pitchFamily="34" charset="-122"/>
              </a:rPr>
              <a:t>CPI</a:t>
            </a:r>
            <a:r>
              <a:rPr lang="zh-CN" altLang="en-US" sz="1600" dirty="0" smtClean="0">
                <a:latin typeface="微软雅黑" pitchFamily="34" charset="-122"/>
                <a:ea typeface="微软雅黑" pitchFamily="34" charset="-122"/>
              </a:rPr>
              <a:t>同比增</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，连续</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个月超</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PPI</a:t>
            </a:r>
            <a:r>
              <a:rPr lang="zh-CN" altLang="en-US" sz="1600" dirty="0" smtClean="0">
                <a:latin typeface="微软雅黑" pitchFamily="34" charset="-122"/>
                <a:ea typeface="微软雅黑" pitchFamily="34" charset="-122"/>
              </a:rPr>
              <a:t>同比下降</a:t>
            </a:r>
            <a:r>
              <a:rPr lang="en-US" altLang="zh-CN" sz="1600" dirty="0" smtClean="0">
                <a:latin typeface="微软雅黑" pitchFamily="34" charset="-122"/>
                <a:ea typeface="微软雅黑" pitchFamily="34" charset="-122"/>
              </a:rPr>
              <a:t>3.4%</a:t>
            </a:r>
            <a:r>
              <a:rPr lang="zh-CN" altLang="en-US" sz="1600" dirty="0" smtClean="0">
                <a:latin typeface="微软雅黑" pitchFamily="34" charset="-122"/>
                <a:ea typeface="微软雅黑" pitchFamily="34" charset="-122"/>
              </a:rPr>
              <a:t>，连续</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个月下滑，但连续第二个月出现环比回升。</a:t>
            </a:r>
          </a:p>
          <a:p>
            <a:pPr indent="457200">
              <a:lnSpc>
                <a:spcPct val="150000"/>
              </a:lnSpc>
            </a:pPr>
            <a:r>
              <a:rPr lang="zh-CN" altLang="en-US" sz="1600" dirty="0" smtClean="0">
                <a:latin typeface="微软雅黑" pitchFamily="34" charset="-122"/>
                <a:ea typeface="微软雅黑" pitchFamily="34" charset="-122"/>
              </a:rPr>
              <a:t>对</a:t>
            </a:r>
            <a:r>
              <a:rPr lang="zh-CN" altLang="en-US" sz="1600" dirty="0" smtClean="0">
                <a:latin typeface="微软雅黑" pitchFamily="34" charset="-122"/>
                <a:ea typeface="微软雅黑" pitchFamily="34" charset="-122"/>
              </a:rPr>
              <a:t>宏观调控方面，权威人士认为，当前的宏观政策，一是适度扩大总需求，坚持实行积极的财政政策和稳健的货币政策，注重把握重点、节奏、力度。二是坚定不移以推进供给侧结构性改革为主线，着眼于矫正供需结构错配和要素配置扭曲，全面落实“去产能、去库存、去杠杆、降成本、补短板”五大重点任务。三是注重引导良好发展预期，增强各方面对经济发展的信心。</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pPr eaLnBrk="1" hangingPunct="1"/>
            <a:r>
              <a:rPr lang="zh-CN" altLang="en-US" dirty="0" smtClean="0">
                <a:solidFill>
                  <a:schemeClr val="bg1"/>
                </a:solidFill>
              </a:rPr>
              <a:t>经济定调和新三板的关系</a:t>
            </a:r>
            <a:endParaRPr lang="en-US" altLang="zh-CN" dirty="0" smtClean="0">
              <a:solidFill>
                <a:schemeClr val="bg1"/>
              </a:solidFill>
            </a:endParaRPr>
          </a:p>
        </p:txBody>
      </p:sp>
      <p:sp>
        <p:nvSpPr>
          <p:cNvPr id="15362" name="Text Box 8"/>
          <p:cNvSpPr txBox="1">
            <a:spLocks noChangeArrowheads="1"/>
          </p:cNvSpPr>
          <p:nvPr/>
        </p:nvSpPr>
        <p:spPr bwMode="auto">
          <a:xfrm>
            <a:off x="395536" y="1124744"/>
            <a:ext cx="8136904"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从财政和货币政策的表述方面，这和习主席在</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29</a:t>
            </a:r>
            <a:r>
              <a:rPr lang="zh-CN" altLang="en-US" sz="1600" dirty="0" smtClean="0">
                <a:latin typeface="微软雅黑" pitchFamily="34" charset="-122"/>
                <a:ea typeface="微软雅黑" pitchFamily="34" charset="-122"/>
              </a:rPr>
              <a:t>日主持召开中央政治局会议上的讲话高度一致。当天的会议强调，中国一季度主要经济指标符合预期目标，经济运行保持在合理区间，但经济下行压力仍较大，要实施积极财政政策和稳健的货币政策。</a:t>
            </a:r>
          </a:p>
          <a:p>
            <a:pPr indent="457200">
              <a:lnSpc>
                <a:spcPct val="150000"/>
              </a:lnSpc>
            </a:pP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日权威人士称，当前及今后一个时期，供给侧是主要矛盾，供给侧结构性改革必须加强、必须作为主攻方向。需求侧起着为解决主要矛盾营造环境的作用，投资扩张只能适度，不能过度，决不可越俎代庖、主次不分。</a:t>
            </a:r>
          </a:p>
          <a:p>
            <a:pPr indent="457200">
              <a:lnSpc>
                <a:spcPct val="150000"/>
              </a:lnSpc>
            </a:pPr>
            <a:r>
              <a:rPr lang="zh-CN" altLang="en-US" sz="1600" dirty="0" smtClean="0">
                <a:latin typeface="微软雅黑" pitchFamily="34" charset="-122"/>
                <a:ea typeface="微软雅黑" pitchFamily="34" charset="-122"/>
              </a:rPr>
              <a:t>事实上</a:t>
            </a:r>
            <a:r>
              <a:rPr lang="zh-CN" altLang="en-US" sz="1600" dirty="0" smtClean="0">
                <a:latin typeface="微软雅黑" pitchFamily="34" charset="-122"/>
                <a:ea typeface="微软雅黑" pitchFamily="34" charset="-122"/>
              </a:rPr>
              <a:t>，在当前依靠投资拉动经济增长已经事倍功半，过度的投资扩张只会更加加剧产能过剩和资源浪费。</a:t>
            </a:r>
          </a:p>
          <a:p>
            <a:pPr indent="457200">
              <a:lnSpc>
                <a:spcPct val="150000"/>
              </a:lnSpc>
            </a:pPr>
            <a:r>
              <a:rPr lang="zh-CN" altLang="en-US" sz="1600" dirty="0" smtClean="0">
                <a:latin typeface="微软雅黑" pitchFamily="34" charset="-122"/>
                <a:ea typeface="微软雅黑" pitchFamily="34" charset="-122"/>
              </a:rPr>
              <a:t>同时</a:t>
            </a:r>
            <a:r>
              <a:rPr lang="zh-CN" altLang="en-US" sz="1600" dirty="0" smtClean="0">
                <a:latin typeface="微软雅黑" pitchFamily="34" charset="-122"/>
                <a:ea typeface="微软雅黑" pitchFamily="34" charset="-122"/>
              </a:rPr>
              <a:t>，权威人士坦言，我们面临的固有矛盾还没根本解决，一些新的问题也有所暴露。部分地区财政收支平衡压力较大，经济风险发生概率上升。特别是民营企业投资大幅下降，房地产泡沫、过剩产能、不良贷款、地方债务、股市、汇市、债市、非法集资等风险点增多</a:t>
            </a:r>
            <a:r>
              <a:rPr lang="zh-CN" altLang="en-US" sz="1600" dirty="0" smtClean="0">
                <a:latin typeface="微软雅黑" pitchFamily="34" charset="-122"/>
                <a:ea typeface="微软雅黑" pitchFamily="34" charset="-122"/>
              </a:rPr>
              <a:t>。而且</a:t>
            </a:r>
            <a:r>
              <a:rPr lang="zh-CN" altLang="en-US" sz="1600" dirty="0" smtClean="0">
                <a:latin typeface="微软雅黑" pitchFamily="34" charset="-122"/>
                <a:ea typeface="微软雅黑" pitchFamily="34" charset="-122"/>
              </a:rPr>
              <a:t>新动力还挑不起大梁。</a:t>
            </a:r>
          </a:p>
          <a:p>
            <a:pPr indent="457200">
              <a:lnSpc>
                <a:spcPct val="150000"/>
              </a:lnSpc>
            </a:pPr>
            <a:r>
              <a:rPr lang="zh-CN" altLang="en-US" sz="1600" dirty="0" smtClean="0">
                <a:latin typeface="微软雅黑" pitchFamily="34" charset="-122"/>
                <a:ea typeface="微软雅黑" pitchFamily="34" charset="-122"/>
              </a:rPr>
              <a:t>最近</a:t>
            </a:r>
            <a:r>
              <a:rPr lang="zh-CN" altLang="en-US" sz="1600" dirty="0" smtClean="0">
                <a:latin typeface="微软雅黑" pitchFamily="34" charset="-122"/>
                <a:ea typeface="微软雅黑" pitchFamily="34" charset="-122"/>
              </a:rPr>
              <a:t>的十多年，我国政府一直在致力传统产业转型和经济结构调整，但效果不佳，造成当前我们传统经济增长动力失速，而新经济新产业未能接棒助力的困境。</a:t>
            </a:r>
            <a:endParaRPr lang="zh-CN" altLang="en-US" sz="1600" dirty="0" smtClean="0">
              <a:latin typeface="微软雅黑" pitchFamily="34" charset="-122"/>
              <a:ea typeface="微软雅黑" pitchFamily="34" charset="-122"/>
            </a:endParaRPr>
          </a:p>
          <a:p>
            <a:pPr marL="342900">
              <a:lnSpc>
                <a:spcPct val="150000"/>
              </a:lnSpc>
            </a:pPr>
            <a:r>
              <a:rPr lang="zh-CN" altLang="en-US" sz="1600" dirty="0" smtClean="0">
                <a:latin typeface="微软雅黑" pitchFamily="34" charset="-122"/>
                <a:ea typeface="微软雅黑" pitchFamily="34" charset="-122"/>
              </a:rPr>
              <a:t>　　</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pPr eaLnBrk="1" hangingPunct="1"/>
            <a:r>
              <a:rPr lang="zh-CN" altLang="en-US" dirty="0" smtClean="0">
                <a:solidFill>
                  <a:schemeClr val="bg1"/>
                </a:solidFill>
              </a:rPr>
              <a:t>经济定调和新三板的关系</a:t>
            </a:r>
            <a:endParaRPr lang="en-US" altLang="zh-CN" dirty="0" smtClean="0">
              <a:solidFill>
                <a:schemeClr val="bg1"/>
              </a:solidFill>
            </a:endParaRPr>
          </a:p>
        </p:txBody>
      </p:sp>
      <p:sp>
        <p:nvSpPr>
          <p:cNvPr id="15362" name="Text Box 8"/>
          <p:cNvSpPr txBox="1">
            <a:spLocks noChangeArrowheads="1"/>
          </p:cNvSpPr>
          <p:nvPr/>
        </p:nvSpPr>
        <p:spPr bwMode="auto">
          <a:xfrm>
            <a:off x="395536" y="1171773"/>
            <a:ext cx="8136904" cy="6001643"/>
          </a:xfrm>
          <a:prstGeom prst="rect">
            <a:avLst/>
          </a:prstGeom>
          <a:noFill/>
          <a:ln w="9525">
            <a:noFill/>
            <a:miter lim="800000"/>
            <a:headEnd/>
            <a:tailEnd/>
          </a:ln>
        </p:spPr>
        <p:txBody>
          <a:bodyPr wrap="square">
            <a:spAutoFit/>
          </a:bodyPr>
          <a:lstStyle/>
          <a:p>
            <a:pPr marL="342900">
              <a:lnSpc>
                <a:spcPct val="150000"/>
              </a:lnSpc>
            </a:pPr>
            <a:r>
              <a:rPr lang="zh-CN" altLang="en-US" sz="1600" dirty="0" smtClean="0">
                <a:latin typeface="微软雅黑" pitchFamily="34" charset="-122"/>
                <a:ea typeface="微软雅黑" pitchFamily="34" charset="-122"/>
              </a:rPr>
              <a:t>新三板在一定程度上能有效推动新经济新产业的发展，进而对中国经济发展起到重要的战略意义。</a:t>
            </a:r>
          </a:p>
          <a:p>
            <a:pPr marL="342900">
              <a:lnSpc>
                <a:spcPct val="150000"/>
              </a:lnSpc>
            </a:pPr>
            <a:r>
              <a:rPr lang="zh-CN" altLang="en-US" sz="1600" dirty="0" smtClean="0">
                <a:latin typeface="微软雅黑" pitchFamily="34" charset="-122"/>
                <a:ea typeface="微软雅黑" pitchFamily="34" charset="-122"/>
              </a:rPr>
              <a:t>　　一是促进实体经济持续健康发展。新三板市场的融资功能以及巨大的财富效应使得新三板能够吸引企业家做强做大实体企业，吸引创业者去创业，使得“大众创业、万众创新”这一国策得以落地。</a:t>
            </a:r>
          </a:p>
          <a:p>
            <a:pPr marL="342900">
              <a:lnSpc>
                <a:spcPct val="150000"/>
              </a:lnSpc>
            </a:pPr>
            <a:r>
              <a:rPr lang="zh-CN" altLang="en-US" sz="1600" dirty="0" smtClean="0">
                <a:latin typeface="微软雅黑" pitchFamily="34" charset="-122"/>
                <a:ea typeface="微软雅黑" pitchFamily="34" charset="-122"/>
              </a:rPr>
              <a:t>　　二是培育新经济新动力。新三板将有力推动技术创新、模式创新，将催生伟大的创新型企业，进而推动产业转型和结构调整，早日实现让新动力挑起经济发展的大梁。</a:t>
            </a:r>
          </a:p>
          <a:p>
            <a:pPr marL="342900">
              <a:lnSpc>
                <a:spcPct val="150000"/>
              </a:lnSpc>
            </a:pPr>
            <a:r>
              <a:rPr lang="zh-CN" altLang="en-US" sz="1600" dirty="0" smtClean="0">
                <a:latin typeface="微软雅黑" pitchFamily="34" charset="-122"/>
                <a:ea typeface="微软雅黑" pitchFamily="34" charset="-122"/>
              </a:rPr>
              <a:t>　　三是增强地方财政的收入水平，缓解地区财政收支平衡压力。新三板企业挂牌必须进行规范化公司治理，当中涉及到税收规范。同时挂牌企业的良性发展有利于带动地方经济整体提升。</a:t>
            </a:r>
          </a:p>
          <a:p>
            <a:pPr marL="342900">
              <a:lnSpc>
                <a:spcPct val="150000"/>
              </a:lnSpc>
            </a:pPr>
            <a:r>
              <a:rPr lang="zh-CN" altLang="en-US" sz="1600" dirty="0" smtClean="0">
                <a:latin typeface="微软雅黑" pitchFamily="34" charset="-122"/>
                <a:ea typeface="微软雅黑" pitchFamily="34" charset="-122"/>
              </a:rPr>
              <a:t>　　四是促进资本市场整体良性发展，大幅度提高我国企业的直接融资比例。同时增强民营企业的投资力度。</a:t>
            </a:r>
          </a:p>
          <a:p>
            <a:pPr marL="342900">
              <a:lnSpc>
                <a:spcPct val="150000"/>
              </a:lnSpc>
            </a:pPr>
            <a:r>
              <a:rPr lang="zh-CN" altLang="en-US" sz="1600" dirty="0" smtClean="0">
                <a:latin typeface="微软雅黑" pitchFamily="34" charset="-122"/>
                <a:ea typeface="微软雅黑" pitchFamily="34" charset="-122"/>
              </a:rPr>
              <a:t>在当前房地产面临去杠杆去泡沫去库存的大背景下，发展新三板市场有利于一些市场化程度较低、产业低端、结构单一的地区，缓解经济下行压力，解决就业问题，以及化解社会矛盾。</a:t>
            </a:r>
            <a:endParaRPr lang="zh-CN" altLang="en-US" sz="1600" dirty="0" smtClean="0">
              <a:latin typeface="微软雅黑" pitchFamily="34" charset="-122"/>
              <a:ea typeface="微软雅黑" pitchFamily="34" charset="-122"/>
            </a:endParaRPr>
          </a:p>
          <a:p>
            <a:pPr marL="342900">
              <a:lnSpc>
                <a:spcPct val="150000"/>
              </a:lnSpc>
            </a:pPr>
            <a:r>
              <a:rPr lang="zh-CN" altLang="en-US" sz="1600" dirty="0" smtClean="0">
                <a:latin typeface="微软雅黑" pitchFamily="34" charset="-122"/>
                <a:ea typeface="微软雅黑" pitchFamily="34" charset="-122"/>
              </a:rPr>
              <a:t>　　</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经济定调和新三板的关系</a:t>
            </a:r>
            <a:endParaRPr lang="zh-CN" altLang="en-US" dirty="0">
              <a:solidFill>
                <a:schemeClr val="bg1"/>
              </a:solidFill>
            </a:endParaRPr>
          </a:p>
        </p:txBody>
      </p:sp>
      <p:sp>
        <p:nvSpPr>
          <p:cNvPr id="15362" name="Text Box 8"/>
          <p:cNvSpPr txBox="1">
            <a:spLocks noChangeArrowheads="1"/>
          </p:cNvSpPr>
          <p:nvPr/>
        </p:nvSpPr>
        <p:spPr bwMode="auto">
          <a:xfrm>
            <a:off x="467544" y="899830"/>
            <a:ext cx="8136904"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权威人士称，应明确股市、汇市、楼市的政策取向，即回归到各自的功能定位，尊重各自的发展规律，不能简单作为保增长的手段。</a:t>
            </a:r>
          </a:p>
          <a:p>
            <a:pPr indent="457200">
              <a:lnSpc>
                <a:spcPct val="150000"/>
              </a:lnSpc>
            </a:pPr>
            <a:r>
              <a:rPr lang="zh-CN" altLang="en-US" sz="1600" dirty="0" smtClean="0">
                <a:latin typeface="微软雅黑" pitchFamily="34" charset="-122"/>
                <a:ea typeface="微软雅黑" pitchFamily="34" charset="-122"/>
              </a:rPr>
              <a:t>股市</a:t>
            </a:r>
            <a:r>
              <a:rPr lang="zh-CN" altLang="en-US" sz="1600" dirty="0" smtClean="0">
                <a:latin typeface="微软雅黑" pitchFamily="34" charset="-122"/>
                <a:ea typeface="微软雅黑" pitchFamily="34" charset="-122"/>
              </a:rPr>
              <a:t>的功能是融资功能、资源合理配置功能、以及促进产业结构向高级化方向发展。新三板市场的发展将进一步推动社会资金配置到实体企业</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同时降低实体企业的高杠杆风险。</a:t>
            </a:r>
          </a:p>
          <a:p>
            <a:pPr indent="457200">
              <a:lnSpc>
                <a:spcPct val="150000"/>
              </a:lnSpc>
            </a:pPr>
            <a:r>
              <a:rPr lang="zh-CN" altLang="en-US" sz="1600" dirty="0" smtClean="0">
                <a:latin typeface="微软雅黑" pitchFamily="34" charset="-122"/>
                <a:ea typeface="微软雅黑" pitchFamily="34" charset="-122"/>
              </a:rPr>
              <a:t>权威</a:t>
            </a:r>
            <a:r>
              <a:rPr lang="zh-CN" altLang="en-US" sz="1600" dirty="0" smtClean="0">
                <a:latin typeface="微软雅黑" pitchFamily="34" charset="-122"/>
                <a:ea typeface="微软雅黑" pitchFamily="34" charset="-122"/>
              </a:rPr>
              <a:t>人士表示，高杠杆必然带来高风险，控制不好就会引发系统性金融危机，导致经济负增长，甚至让老百姓储蓄泡汤。不能也没必要用加杠杆的办法硬推经济增长。</a:t>
            </a:r>
          </a:p>
          <a:p>
            <a:pPr indent="457200">
              <a:lnSpc>
                <a:spcPct val="150000"/>
              </a:lnSpc>
            </a:pPr>
            <a:r>
              <a:rPr lang="zh-CN" altLang="en-US" sz="1600" dirty="0" smtClean="0">
                <a:latin typeface="微软雅黑" pitchFamily="34" charset="-122"/>
                <a:ea typeface="微软雅黑" pitchFamily="34" charset="-122"/>
              </a:rPr>
              <a:t>在</a:t>
            </a:r>
            <a:r>
              <a:rPr lang="zh-CN" altLang="en-US" sz="1600" dirty="0" smtClean="0">
                <a:latin typeface="微软雅黑" pitchFamily="34" charset="-122"/>
                <a:ea typeface="微软雅黑" pitchFamily="34" charset="-122"/>
              </a:rPr>
              <a:t>此后的供给侧结构性改革怎么推、预期管理怎么办、经济风险怎么防三个深入问题上，权威人士表示推进供给侧结构性改革是当前和今后一个时期我国经济工作的主线，往远处看，也是我们跨越中等收入陷阱的“生命线”，是一场输不起的战争。要彻底抛弃试图通过宽松货币加码来加快经济增长、做大分母降杠杆的幻想。对各类金融市场存在的风险隐患，监管部门要密切配合，摸清情况，做好预案。</a:t>
            </a:r>
          </a:p>
          <a:p>
            <a:pPr indent="457200">
              <a:lnSpc>
                <a:spcPct val="150000"/>
              </a:lnSpc>
            </a:pPr>
            <a:r>
              <a:rPr lang="zh-CN" altLang="en-US" sz="1600" dirty="0" smtClean="0">
                <a:latin typeface="微软雅黑" pitchFamily="34" charset="-122"/>
                <a:ea typeface="微软雅黑" pitchFamily="34" charset="-122"/>
              </a:rPr>
              <a:t>总体</a:t>
            </a:r>
            <a:r>
              <a:rPr lang="zh-CN" altLang="en-US" sz="1600" dirty="0" smtClean="0">
                <a:latin typeface="微软雅黑" pitchFamily="34" charset="-122"/>
                <a:ea typeface="微软雅黑" pitchFamily="34" charset="-122"/>
              </a:rPr>
              <a:t>而言，新三板市场的建设有利于推进资本市场的供给侧改革，让更多优秀的中小企业登陆资本市场，获得资金等各类要素资源，从而得到健康发展，并提高全社会金融效率，实现中国</a:t>
            </a:r>
            <a:r>
              <a:rPr lang="zh-CN" altLang="en-US" sz="1600" dirty="0" smtClean="0">
                <a:latin typeface="微软雅黑" pitchFamily="34" charset="-122"/>
                <a:ea typeface="微软雅黑" pitchFamily="34" charset="-122"/>
              </a:rPr>
              <a:t>经济的战略转型</a:t>
            </a:r>
            <a:r>
              <a:rPr lang="zh-CN" altLang="en-US" sz="1600" dirty="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新三板企业估值：是市值管理的结果</a:t>
            </a:r>
            <a:endParaRPr lang="zh-CN" altLang="en-US" dirty="0">
              <a:solidFill>
                <a:schemeClr val="bg1"/>
              </a:solidFill>
            </a:endParaRPr>
          </a:p>
        </p:txBody>
      </p:sp>
      <p:sp>
        <p:nvSpPr>
          <p:cNvPr id="15363" name="Rectangle 55"/>
          <p:cNvSpPr>
            <a:spLocks noChangeArrowheads="1"/>
          </p:cNvSpPr>
          <p:nvPr/>
        </p:nvSpPr>
        <p:spPr bwMode="auto">
          <a:xfrm>
            <a:off x="539552" y="1196753"/>
            <a:ext cx="8208912"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对于</a:t>
            </a:r>
            <a:r>
              <a:rPr lang="zh-CN" altLang="en-US" sz="1600" dirty="0" smtClean="0">
                <a:latin typeface="微软雅黑" pitchFamily="34" charset="-122"/>
                <a:ea typeface="微软雅黑" pitchFamily="34" charset="-122"/>
              </a:rPr>
              <a:t>新三板企业估值，中国银河证券研究部宏观、策略与新三板部负责人孙建波认为，新三板企业的估值不是将主板的对标企业估值打折这么简单。</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股市场与新三板市场的行情联动也不完全是估值传导的结果。</a:t>
            </a:r>
          </a:p>
          <a:p>
            <a:pPr indent="457200">
              <a:lnSpc>
                <a:spcPct val="150000"/>
              </a:lnSpc>
            </a:pPr>
            <a:r>
              <a:rPr lang="zh-CN" altLang="en-US" sz="1600" dirty="0" smtClean="0">
                <a:latin typeface="微软雅黑" pitchFamily="34" charset="-122"/>
                <a:ea typeface="微软雅黑" pitchFamily="34" charset="-122"/>
              </a:rPr>
              <a:t>从宏观角度分析，</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股市场的上市公司与新三板市场的挂牌企业都会受到宏观经济因素的影响，上市公司的抗风险能力大于中小微企业。因此，当</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股市场下跌时，新三板市场同样也会下跌，并且跌幅往往会大于</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股市场，反之亦然</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孙建波</a:t>
            </a:r>
            <a:r>
              <a:rPr lang="zh-CN" altLang="en-US" sz="1600" dirty="0" smtClean="0">
                <a:latin typeface="微软雅黑" pitchFamily="34" charset="-122"/>
                <a:ea typeface="微软雅黑" pitchFamily="34" charset="-122"/>
              </a:rPr>
              <a:t>认为，新三板的投资策略就是创新服务策略，或者说是投资新三板企业的业务发展战略，将新三板企业的发展战略与创投服务相结合，实现产业与资本共赢，实现企业家与资本共赢。而市值管理是帮助企业做好业务规划和发展战略的解决方案</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孙建波</a:t>
            </a:r>
            <a:r>
              <a:rPr lang="zh-CN" altLang="en-US" sz="1600" dirty="0" smtClean="0">
                <a:latin typeface="微软雅黑" pitchFamily="34" charset="-122"/>
                <a:ea typeface="微软雅黑" pitchFamily="34" charset="-122"/>
              </a:rPr>
              <a:t>认为，企业估值与市值管理的关系主要体现在三个方面。</a:t>
            </a:r>
          </a:p>
          <a:p>
            <a:pPr indent="457200">
              <a:lnSpc>
                <a:spcPct val="150000"/>
              </a:lnSpc>
            </a:pPr>
            <a:r>
              <a:rPr lang="zh-CN" altLang="en-US" sz="1600" dirty="0" smtClean="0">
                <a:latin typeface="微软雅黑" pitchFamily="34" charset="-122"/>
                <a:ea typeface="微软雅黑" pitchFamily="34" charset="-122"/>
              </a:rPr>
              <a:t>首先，新三板企业处在发展初期，很多企业还需要持续孵化，这就需要有经验的投资机构来辅导，帮助这类企业制定明确的产业规划和清晰的规划路线。业务规划得到投资者认可，才会在股价上有所体现。可见，新三板企业的股价是建立在业务规划的基础之上，企业的估值则是对业务规划可行性的体现。</a:t>
            </a:r>
          </a:p>
          <a:p>
            <a:pPr indent="457200">
              <a:lnSpc>
                <a:spcPct val="150000"/>
              </a:lnSpc>
            </a:pP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pPr eaLnBrk="1" hangingPunct="1"/>
            <a:r>
              <a:rPr lang="zh-CN" altLang="en-US" dirty="0" smtClean="0">
                <a:solidFill>
                  <a:schemeClr val="bg1"/>
                </a:solidFill>
              </a:rPr>
              <a:t>新三板企业估值：是市值管理的结果</a:t>
            </a:r>
            <a:endParaRPr lang="en-US" altLang="zh-CN" dirty="0" smtClean="0">
              <a:solidFill>
                <a:schemeClr val="bg1"/>
              </a:solidFill>
            </a:endParaRPr>
          </a:p>
        </p:txBody>
      </p:sp>
      <p:sp>
        <p:nvSpPr>
          <p:cNvPr id="15363" name="Rectangle 55"/>
          <p:cNvSpPr>
            <a:spLocks noChangeArrowheads="1"/>
          </p:cNvSpPr>
          <p:nvPr/>
        </p:nvSpPr>
        <p:spPr bwMode="auto">
          <a:xfrm>
            <a:off x="539552" y="980728"/>
            <a:ext cx="8208912" cy="415498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其次</a:t>
            </a:r>
            <a:r>
              <a:rPr lang="zh-CN" altLang="en-US" sz="1600" dirty="0" smtClean="0">
                <a:latin typeface="微软雅黑" pitchFamily="34" charset="-122"/>
                <a:ea typeface="微软雅黑" pitchFamily="34" charset="-122"/>
              </a:rPr>
              <a:t>，新三板是一个分阶段的市场，在不同阶段之间需形成资本的良性循环。新三板内部是一个多层次的资本市场，不同的层次对应企业发展的不同阶段，企业的不同发展阶段对应不同的机构投资。投资机构扶持企业到一定阶段后，需传给下一家适合企业下一发展阶段的投资机构，从而形成资本进入和退出的良性循环，良性的循环才能形成企业合理的估值。</a:t>
            </a:r>
          </a:p>
          <a:p>
            <a:pPr indent="457200">
              <a:lnSpc>
                <a:spcPct val="150000"/>
              </a:lnSpc>
            </a:pPr>
            <a:r>
              <a:rPr lang="zh-CN" altLang="en-US" sz="1600" dirty="0" smtClean="0">
                <a:latin typeface="微软雅黑" pitchFamily="34" charset="-122"/>
                <a:ea typeface="微软雅黑" pitchFamily="34" charset="-122"/>
              </a:rPr>
              <a:t>最后，要与新三板的实际情况相结合。由于新三板的制度建设正在不断完善，企业发展速度加快，这有利于新三板企业在业务规划和资本战略方面快速实现。因此，企业与投资方需要根据政策变化不断调整和配合，这种配合就形成了企业在二级市场的交易价格。</a:t>
            </a:r>
          </a:p>
          <a:p>
            <a:pPr indent="457200">
              <a:lnSpc>
                <a:spcPct val="150000"/>
              </a:lnSpc>
            </a:pPr>
            <a:r>
              <a:rPr lang="zh-CN" altLang="en-US" sz="1600" dirty="0" smtClean="0">
                <a:latin typeface="微软雅黑" pitchFamily="34" charset="-122"/>
                <a:ea typeface="微软雅黑" pitchFamily="34" charset="-122"/>
              </a:rPr>
              <a:t>值得注意的是，投资机构需要建立与投资人之间的沟通渠道，企业的问题会直接体现在股价和流动性上，因此，企业发展的关键事件都要争取投资人的意见，这样才能做好新三板的投资，也是对企业负责。</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0" y="66675"/>
            <a:ext cx="9144000" cy="784225"/>
          </a:xfrm>
        </p:spPr>
        <p:txBody>
          <a:bodyPr/>
          <a:lstStyle/>
          <a:p>
            <a:r>
              <a:rPr lang="zh-CN" altLang="en-US" dirty="0" smtClean="0">
                <a:solidFill>
                  <a:schemeClr val="bg1"/>
                </a:solidFill>
              </a:rPr>
              <a:t>新三板分层制度到来，企业间“马太效应”凸显</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4524315"/>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即将到来的新三板分层制度是近期备受瞩目的大事，对于券商而言，分层或会带来新三板业务的调整。</a:t>
            </a:r>
          </a:p>
          <a:p>
            <a:pPr indent="457200">
              <a:lnSpc>
                <a:spcPct val="150000"/>
              </a:lnSpc>
            </a:pPr>
            <a:r>
              <a:rPr lang="zh-CN" altLang="en-US" sz="1600" dirty="0" smtClean="0">
                <a:latin typeface="微软雅黑" pitchFamily="34" charset="-122"/>
                <a:ea typeface="微软雅黑" pitchFamily="34" charset="-122"/>
              </a:rPr>
              <a:t>华龙证券新三板业务管理总部总经理吕红贞表示，新三板分层之后，券商在做市方面将更加重视企业质量，企业进入创新层将成优选项目的新标准</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于挂牌业务而言，券商将更加重视从挂牌直投到做市运作的全流程项目，对项目的选择也会更加苛刻；对于做市业务而言，券商需要寻找更多高质量的项目，从而应对分层后增加的创新层流动性以及混合做市制度。”吕红贞称，项目质量好坏的判断标准就是能否进入创新层。</a:t>
            </a:r>
          </a:p>
          <a:p>
            <a:pPr indent="457200">
              <a:lnSpc>
                <a:spcPct val="150000"/>
              </a:lnSpc>
            </a:pPr>
            <a:r>
              <a:rPr lang="zh-CN" altLang="en-US" sz="1600" dirty="0" smtClean="0">
                <a:latin typeface="微软雅黑" pitchFamily="34" charset="-122"/>
                <a:ea typeface="微软雅黑" pitchFamily="34" charset="-122"/>
              </a:rPr>
              <a:t>据了解，全国中小企业股份转让系统在近期针对券商的培训会上透露了有关分层的监管思路。其中，创新层将成为监管重点。有关人士表示，将从三个方面搭建专门针对创新层的监管体系，有四类创新层公司将会被重点关注。除严格监管外，股转公司也将以提高市场效率为核心，持续推进制度创新，优先进行融资制度、交易制度的创新试点。</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0" y="66675"/>
            <a:ext cx="9144000" cy="784225"/>
          </a:xfrm>
        </p:spPr>
        <p:txBody>
          <a:bodyPr/>
          <a:lstStyle/>
          <a:p>
            <a:pPr eaLnBrk="1" hangingPunct="1"/>
            <a:r>
              <a:rPr lang="zh-CN" altLang="en-US" dirty="0" smtClean="0">
                <a:solidFill>
                  <a:schemeClr val="bg1"/>
                </a:solidFill>
              </a:rPr>
              <a:t>新三板分层制度到来，企业间“马太效应”凸显</a:t>
            </a:r>
            <a:endParaRPr lang="en-US" altLang="zh-CN" dirty="0" smtClean="0">
              <a:solidFill>
                <a:schemeClr val="bg1"/>
              </a:solidFill>
            </a:endParaRPr>
          </a:p>
        </p:txBody>
      </p:sp>
      <p:sp>
        <p:nvSpPr>
          <p:cNvPr id="15363" name="Rectangle 55"/>
          <p:cNvSpPr>
            <a:spLocks noChangeArrowheads="1"/>
          </p:cNvSpPr>
          <p:nvPr/>
        </p:nvSpPr>
        <p:spPr bwMode="auto">
          <a:xfrm>
            <a:off x="539552" y="1124744"/>
            <a:ext cx="8208912" cy="4524315"/>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对此</a:t>
            </a:r>
            <a:r>
              <a:rPr lang="zh-CN" altLang="en-US" sz="1600" dirty="0" smtClean="0">
                <a:latin typeface="微软雅黑" pitchFamily="34" charset="-122"/>
                <a:ea typeface="微软雅黑" pitchFamily="34" charset="-122"/>
              </a:rPr>
              <a:t>，吕红贞表示，企业进入创新层将意味着更多监管，但也意味着更多“福利”。对于投资者而言，从创新层的优质企业中寻找标的将极大提高投资效率。</a:t>
            </a:r>
          </a:p>
          <a:p>
            <a:pPr indent="457200">
              <a:lnSpc>
                <a:spcPct val="150000"/>
              </a:lnSpc>
            </a:pPr>
            <a:r>
              <a:rPr lang="zh-CN" altLang="en-US" sz="1600" dirty="0" smtClean="0">
                <a:latin typeface="微软雅黑" pitchFamily="34" charset="-122"/>
                <a:ea typeface="微软雅黑" pitchFamily="34" charset="-122"/>
              </a:rPr>
              <a:t>数据显示，目前新三板挂牌企业已经达到</a:t>
            </a:r>
            <a:r>
              <a:rPr lang="en-US" altLang="zh-CN" sz="1600" dirty="0" smtClean="0">
                <a:latin typeface="微软雅黑" pitchFamily="34" charset="-122"/>
                <a:ea typeface="微软雅黑" pitchFamily="34" charset="-122"/>
              </a:rPr>
              <a:t>6666</a:t>
            </a:r>
            <a:r>
              <a:rPr lang="zh-CN" altLang="en-US" sz="1600" dirty="0" smtClean="0">
                <a:latin typeface="微软雅黑" pitchFamily="34" charset="-122"/>
                <a:ea typeface="微软雅黑" pitchFamily="34" charset="-122"/>
              </a:rPr>
              <a:t>家。据华龙证券统计，根据此前股转公司发布的分层征求意见稿中关于创新层的三条标准，能够进入创新层的企业约占</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另外，分层制度推出后，优秀企业将脱颖而出，受到大量资金追捧，甚至在短时间内形成百倍市盈率。而创新层的优秀企业将获得更高估值，在新三板摘牌排队到</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股再上市的可能性进一步降低。</a:t>
            </a:r>
          </a:p>
          <a:p>
            <a:pPr indent="457200">
              <a:lnSpc>
                <a:spcPct val="150000"/>
              </a:lnSpc>
            </a:pPr>
            <a:r>
              <a:rPr lang="zh-CN" altLang="en-US" sz="1600" dirty="0" smtClean="0">
                <a:latin typeface="微软雅黑" pitchFamily="34" charset="-122"/>
                <a:ea typeface="微软雅黑" pitchFamily="34" charset="-122"/>
              </a:rPr>
              <a:t>不过，吕红贞强调，“分层后基础层企业的定向增发将变得困难，市场会进一步分化，产生马太效应：优秀的企业融资顺利业务发展更快；落后的企业融资困难业务发展缓慢。新三板分层后，基础层与创新层的企业将呈现冰火两重天的态势。”</a:t>
            </a:r>
            <a:endParaRPr lang="zh-CN" altLang="en-US" sz="1600" dirty="0" smtClean="0">
              <a:latin typeface="微软雅黑" pitchFamily="34" charset="-122"/>
              <a:ea typeface="微软雅黑" pitchFamily="34" charset="-122"/>
            </a:endParaRPr>
          </a:p>
          <a:p>
            <a:pPr>
              <a:lnSpc>
                <a:spcPct val="150000"/>
              </a:lnSpc>
            </a:pPr>
            <a:endParaRPr lang="zh-CN" altLang="en-US" sz="1600" dirty="0" smtClean="0">
              <a:latin typeface="微软雅黑" pitchFamily="34" charset="-122"/>
              <a:ea typeface="微软雅黑" pitchFamily="34" charset="-122"/>
            </a:endParaRPr>
          </a:p>
          <a:p>
            <a:pPr>
              <a:lnSpc>
                <a:spcPct val="150000"/>
              </a:lnSpc>
            </a:pPr>
            <a:r>
              <a:rPr lang="zh-CN" altLang="en-US" sz="1600" dirty="0" smtClean="0">
                <a:latin typeface="微软雅黑" pitchFamily="34" charset="-122"/>
                <a:ea typeface="微软雅黑" pitchFamily="34" charset="-122"/>
              </a:rPr>
              <a:t>　　</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1812</TotalTime>
  <Words>4225</Words>
  <Application>Microsoft Office PowerPoint</Application>
  <PresentationFormat>全屏显示(4:3)</PresentationFormat>
  <Paragraphs>108</Paragraphs>
  <Slides>19</Slides>
  <Notes>0</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幻灯片 1</vt:lpstr>
      <vt:lpstr>经济定调和新三板的关系</vt:lpstr>
      <vt:lpstr>经济定调和新三板的关系</vt:lpstr>
      <vt:lpstr>经济定调和新三板的关系</vt:lpstr>
      <vt:lpstr>经济定调和新三板的关系</vt:lpstr>
      <vt:lpstr>新三板企业估值：是市值管理的结果</vt:lpstr>
      <vt:lpstr>新三板企业估值：是市值管理的结果</vt:lpstr>
      <vt:lpstr>新三板分层制度到来，企业间“马太效应”凸显</vt:lpstr>
      <vt:lpstr>新三板分层制度到来，企业间“马太效应”凸显</vt:lpstr>
      <vt:lpstr>新三板简单分两层切断了什么？</vt:lpstr>
      <vt:lpstr>新三板简单分两层切断了什么？</vt:lpstr>
      <vt:lpstr>新三板简单分两层切断了什么？</vt:lpstr>
      <vt:lpstr>新三板简单分两层切断了什么？</vt:lpstr>
      <vt:lpstr>新三板简单分两层切断了什么？</vt:lpstr>
      <vt:lpstr>新三板简单分两层切断了什么？</vt:lpstr>
      <vt:lpstr>新三板简单分两层切断了什么？</vt:lpstr>
      <vt:lpstr>新三板简单分两层切断了什么？</vt:lpstr>
      <vt:lpstr>新三板简单分两层切断了什么？</vt:lpstr>
      <vt:lpstr>幻灯片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262</cp:revision>
  <dcterms:created xsi:type="dcterms:W3CDTF">2014-02-19T01:51:24Z</dcterms:created>
  <dcterms:modified xsi:type="dcterms:W3CDTF">2016-05-16T01:46:08Z</dcterms:modified>
</cp:coreProperties>
</file>